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2" r:id="rId4"/>
  </p:sldMasterIdLst>
  <p:notesMasterIdLst>
    <p:notesMasterId r:id="rId47"/>
  </p:notesMasterIdLst>
  <p:sldIdLst>
    <p:sldId id="420" r:id="rId5"/>
    <p:sldId id="459" r:id="rId6"/>
    <p:sldId id="421" r:id="rId7"/>
    <p:sldId id="348" r:id="rId8"/>
    <p:sldId id="424" r:id="rId9"/>
    <p:sldId id="309" r:id="rId10"/>
    <p:sldId id="430" r:id="rId11"/>
    <p:sldId id="313" r:id="rId12"/>
    <p:sldId id="314" r:id="rId13"/>
    <p:sldId id="311" r:id="rId14"/>
    <p:sldId id="315" r:id="rId15"/>
    <p:sldId id="318" r:id="rId16"/>
    <p:sldId id="312" r:id="rId17"/>
    <p:sldId id="316" r:id="rId18"/>
    <p:sldId id="321" r:id="rId19"/>
    <p:sldId id="319" r:id="rId20"/>
    <p:sldId id="444" r:id="rId21"/>
    <p:sldId id="445" r:id="rId22"/>
    <p:sldId id="446" r:id="rId23"/>
    <p:sldId id="326" r:id="rId24"/>
    <p:sldId id="447" r:id="rId25"/>
    <p:sldId id="453" r:id="rId26"/>
    <p:sldId id="465" r:id="rId27"/>
    <p:sldId id="462" r:id="rId28"/>
    <p:sldId id="457" r:id="rId29"/>
    <p:sldId id="448" r:id="rId30"/>
    <p:sldId id="449" r:id="rId31"/>
    <p:sldId id="450" r:id="rId32"/>
    <p:sldId id="452" r:id="rId33"/>
    <p:sldId id="349" r:id="rId34"/>
    <p:sldId id="464" r:id="rId35"/>
    <p:sldId id="332" r:id="rId36"/>
    <p:sldId id="458" r:id="rId37"/>
    <p:sldId id="335" r:id="rId38"/>
    <p:sldId id="460" r:id="rId39"/>
    <p:sldId id="320" r:id="rId40"/>
    <p:sldId id="339" r:id="rId41"/>
    <p:sldId id="467" r:id="rId42"/>
    <p:sldId id="340" r:id="rId43"/>
    <p:sldId id="341" r:id="rId44"/>
    <p:sldId id="466" r:id="rId45"/>
    <p:sldId id="343"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AE2C16-182D-150F-62C6-81093A2CEA14}" name="Amy MacDonald" initials="AM" userId="S::Amy.MacDonald@HPPH.ca::48adf7f2-9931-4f11-bd3a-cdac9d5feaa2" providerId="AD"/>
  <p188:author id="{1F919247-8E57-896F-3C7B-D32685753E18}" name="Emily Giles-Duhamel" initials="" userId="S::emily.giles-duhamel@HPPH.ca::737bc579-e8ff-4256-af4e-83fbe32d2e31" providerId="AD"/>
  <p188:author id="{299D2C66-FE25-0E83-D90F-DE5639902ED5}" name="Emily Giles-Duhamel" initials="EG" userId="S::emily.giles-duhamel@hpph.ca::737bc579-e8ff-4256-af4e-83fbe32d2e31" providerId="AD"/>
  <p188:author id="{5221AEBC-2911-60C6-690C-4D7995335523}" name="Amy MacDonald" initials="AM" userId="S::amy.macdonald@hpph.ca::48adf7f2-9931-4f11-bd3a-cdac9d5feaa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Kelly Ferguson" initials="KF" lastIdx="12" clrIdx="6">
    <p:extLst>
      <p:ext uri="{19B8F6BF-5375-455C-9EA6-DF929625EA0E}">
        <p15:presenceInfo xmlns:p15="http://schemas.microsoft.com/office/powerpoint/2012/main" userId="S::kferguson@swpublichealth.ca::a4338889-3e55-4bd8-8308-f0705c7e8881" providerId="AD"/>
      </p:ext>
    </p:extLst>
  </p:cmAuthor>
  <p:cmAuthor id="1" name="Menna Abdou" initials="MA" lastIdx="17" clrIdx="0">
    <p:extLst>
      <p:ext uri="{19B8F6BF-5375-455C-9EA6-DF929625EA0E}">
        <p15:presenceInfo xmlns:p15="http://schemas.microsoft.com/office/powerpoint/2012/main" userId="S::Menna.Abdou@mlhu.on.ca::321561c1-b466-43d5-b118-4595e1027c03" providerId="AD"/>
      </p:ext>
    </p:extLst>
  </p:cmAuthor>
  <p:cmAuthor id="8" name="claire.bilik@mlhu.on.ca" initials="cl" lastIdx="6" clrIdx="7">
    <p:extLst>
      <p:ext uri="{19B8F6BF-5375-455C-9EA6-DF929625EA0E}">
        <p15:presenceInfo xmlns:p15="http://schemas.microsoft.com/office/powerpoint/2012/main" userId="S::urn:spo:guest#claire.bilik@mlhu.on.ca::" providerId="AD"/>
      </p:ext>
    </p:extLst>
  </p:cmAuthor>
  <p:cmAuthor id="2" name="Abby Dafoe" initials="AD" lastIdx="61" clrIdx="1">
    <p:extLst>
      <p:ext uri="{19B8F6BF-5375-455C-9EA6-DF929625EA0E}">
        <p15:presenceInfo xmlns:p15="http://schemas.microsoft.com/office/powerpoint/2012/main" userId="S-1-5-21-1441387869-899448958-3474705949-14656" providerId="AD"/>
      </p:ext>
    </p:extLst>
  </p:cmAuthor>
  <p:cmAuthor id="3" name="Christine Callaghan" initials="CC" lastIdx="8" clrIdx="2">
    <p:extLst>
      <p:ext uri="{19B8F6BF-5375-455C-9EA6-DF929625EA0E}">
        <p15:presenceInfo xmlns:p15="http://schemas.microsoft.com/office/powerpoint/2012/main" userId="S::Christine.Callaghan@mlhu.on.ca::e9492c0a-a981-4146-999f-4a5dc58130ea" providerId="AD"/>
      </p:ext>
    </p:extLst>
  </p:cmAuthor>
  <p:cmAuthor id="4" name="Darrell Jutzi" initials="DJ" lastIdx="14" clrIdx="3">
    <p:extLst>
      <p:ext uri="{19B8F6BF-5375-455C-9EA6-DF929625EA0E}">
        <p15:presenceInfo xmlns:p15="http://schemas.microsoft.com/office/powerpoint/2012/main" userId="S-1-5-21-1441387869-899448958-3474705949-15091" providerId="AD"/>
      </p:ext>
    </p:extLst>
  </p:cmAuthor>
  <p:cmAuthor id="5" name="Abby Dafoe" initials="AD [2]" lastIdx="3" clrIdx="4">
    <p:extLst>
      <p:ext uri="{19B8F6BF-5375-455C-9EA6-DF929625EA0E}">
        <p15:presenceInfo xmlns:p15="http://schemas.microsoft.com/office/powerpoint/2012/main" userId="S::Abby.Dafoe@mlhu.on.ca::74f69b5f-9952-4e5c-8310-eebb8dd76a2f" providerId="AD"/>
      </p:ext>
    </p:extLst>
  </p:cmAuthor>
  <p:cmAuthor id="6" name="Claire Bilik" initials="CB" lastIdx="12" clrIdx="5">
    <p:extLst>
      <p:ext uri="{19B8F6BF-5375-455C-9EA6-DF929625EA0E}">
        <p15:presenceInfo xmlns:p15="http://schemas.microsoft.com/office/powerpoint/2012/main" userId="S::Claire.Bilik@mlhu.on.ca::47ef3909-8a19-4b06-9935-ca556640902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0000"/>
    <a:srgbClr val="6B9F25"/>
    <a:srgbClr val="E41617"/>
    <a:srgbClr val="ED1B24"/>
    <a:srgbClr val="FF00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BD63E2-40D6-E37A-7FAB-729EB9AA7805}" v="15" dt="2025-01-27T15:52:13.9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1225" autoAdjust="0"/>
  </p:normalViewPr>
  <p:slideViewPr>
    <p:cSldViewPr snapToGrid="0">
      <p:cViewPr varScale="1">
        <p:scale>
          <a:sx n="58" d="100"/>
          <a:sy n="58" d="100"/>
        </p:scale>
        <p:origin x="1618" y="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46D2A8-1E3C-4A11-9DB0-51F85EF14AC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85BFD71F-0BA6-4624-8F49-5F745F43591E}">
      <dgm:prSet phldrT="[Text]"/>
      <dgm:spPr>
        <a:solidFill>
          <a:srgbClr val="C00000"/>
        </a:solidFill>
        <a:ln>
          <a:solidFill>
            <a:srgbClr val="ED1B24"/>
          </a:solidFill>
        </a:ln>
      </dgm:spPr>
      <dgm:t>
        <a:bodyPr/>
        <a:lstStyle/>
        <a:p>
          <a:pPr algn="ctr"/>
          <a:r>
            <a:rPr lang="en-CA" b="1">
              <a:latin typeface="Arial"/>
              <a:cs typeface="Arial"/>
            </a:rPr>
            <a:t>Allergies</a:t>
          </a:r>
          <a:endParaRPr lang="en-US" b="1">
            <a:latin typeface="Arial"/>
            <a:cs typeface="Arial"/>
          </a:endParaRPr>
        </a:p>
      </dgm:t>
    </dgm:pt>
    <dgm:pt modelId="{195881EE-43C1-4152-BADB-149B3518DF2C}" type="parTrans" cxnId="{ED957EAA-A295-4569-81F7-9DCA68A338E3}">
      <dgm:prSet/>
      <dgm:spPr/>
      <dgm:t>
        <a:bodyPr/>
        <a:lstStyle/>
        <a:p>
          <a:endParaRPr lang="en-US"/>
        </a:p>
      </dgm:t>
    </dgm:pt>
    <dgm:pt modelId="{49BADA61-D93F-4A69-AE08-6287A71DB780}" type="sibTrans" cxnId="{ED957EAA-A295-4569-81F7-9DCA68A338E3}">
      <dgm:prSet/>
      <dgm:spPr/>
      <dgm:t>
        <a:bodyPr/>
        <a:lstStyle/>
        <a:p>
          <a:endParaRPr lang="en-US"/>
        </a:p>
      </dgm:t>
    </dgm:pt>
    <dgm:pt modelId="{E3B97F37-5179-4DBE-9DFB-F9035CD0551B}">
      <dgm:prSet phldrT="[Text]"/>
      <dgm:spPr>
        <a:ln>
          <a:solidFill>
            <a:srgbClr val="C00000"/>
          </a:solidFill>
        </a:ln>
      </dgm:spPr>
      <dgm:t>
        <a:bodyPr/>
        <a:lstStyle/>
        <a:p>
          <a:pPr algn="ctr" rtl="0">
            <a:buFontTx/>
            <a:buNone/>
          </a:pPr>
          <a:r>
            <a:rPr lang="en-CA" altLang="en-US">
              <a:latin typeface="Arial"/>
              <a:cs typeface="Arial"/>
            </a:rPr>
            <a:t>Facilitators can’t promise or control an allergen-free environment.  </a:t>
          </a:r>
          <a:endParaRPr lang="en-US">
            <a:latin typeface="Arial" panose="020B0604020202020204" pitchFamily="34" charset="0"/>
            <a:cs typeface="Arial" panose="020B0604020202020204" pitchFamily="34" charset="0"/>
          </a:endParaRPr>
        </a:p>
      </dgm:t>
    </dgm:pt>
    <dgm:pt modelId="{45AF2CD1-7FB1-427B-9807-6E035A380BCF}" type="parTrans" cxnId="{1CA841AD-71F1-4CC0-9780-893903D2D621}">
      <dgm:prSet/>
      <dgm:spPr/>
      <dgm:t>
        <a:bodyPr/>
        <a:lstStyle/>
        <a:p>
          <a:endParaRPr lang="en-US"/>
        </a:p>
      </dgm:t>
    </dgm:pt>
    <dgm:pt modelId="{526B4FD0-00B0-48C4-8F03-546A656666B7}" type="sibTrans" cxnId="{1CA841AD-71F1-4CC0-9780-893903D2D621}">
      <dgm:prSet/>
      <dgm:spPr/>
      <dgm:t>
        <a:bodyPr/>
        <a:lstStyle/>
        <a:p>
          <a:endParaRPr lang="en-US"/>
        </a:p>
      </dgm:t>
    </dgm:pt>
    <dgm:pt modelId="{1F29497A-5608-4E1B-99E3-C337F76608D6}">
      <dgm:prSet phldrT="[Text]"/>
      <dgm:spPr>
        <a:solidFill>
          <a:srgbClr val="C00000"/>
        </a:solidFill>
      </dgm:spPr>
      <dgm:t>
        <a:bodyPr/>
        <a:lstStyle/>
        <a:p>
          <a:pPr algn="ctr" rtl="0">
            <a:buClr>
              <a:srgbClr val="FF0000"/>
            </a:buClr>
            <a:buFontTx/>
            <a:buNone/>
          </a:pPr>
          <a:r>
            <a:rPr lang="en-US" altLang="en-US" b="1" i="0">
              <a:latin typeface="Arial"/>
              <a:cs typeface="Arial"/>
            </a:rPr>
            <a:t>Body weight, shape, or size should </a:t>
          </a:r>
          <a:r>
            <a:rPr lang="en-US" altLang="en-US" b="1" i="0" u="sng">
              <a:latin typeface="Arial"/>
              <a:cs typeface="Arial"/>
            </a:rPr>
            <a:t>not</a:t>
          </a:r>
          <a:r>
            <a:rPr lang="en-US" altLang="en-US" b="1" i="0">
              <a:latin typeface="Arial"/>
              <a:cs typeface="Arial"/>
            </a:rPr>
            <a:t> be a topic of discussion. </a:t>
          </a:r>
          <a:endParaRPr lang="en-US" b="1" i="0">
            <a:latin typeface="Arial" panose="020B0604020202020204" pitchFamily="34" charset="0"/>
            <a:cs typeface="Arial" panose="020B0604020202020204" pitchFamily="34" charset="0"/>
          </a:endParaRPr>
        </a:p>
      </dgm:t>
    </dgm:pt>
    <dgm:pt modelId="{2E69B2C7-4462-451B-95A7-F22B8B55EC5D}" type="parTrans" cxnId="{2A3681B2-C341-46EB-B17F-7472EE61270A}">
      <dgm:prSet/>
      <dgm:spPr/>
      <dgm:t>
        <a:bodyPr/>
        <a:lstStyle/>
        <a:p>
          <a:endParaRPr lang="en-US"/>
        </a:p>
      </dgm:t>
    </dgm:pt>
    <dgm:pt modelId="{8B74C92F-0F34-4114-AABF-2F65FEE1E2AD}" type="sibTrans" cxnId="{2A3681B2-C341-46EB-B17F-7472EE61270A}">
      <dgm:prSet/>
      <dgm:spPr/>
      <dgm:t>
        <a:bodyPr/>
        <a:lstStyle/>
        <a:p>
          <a:endParaRPr lang="en-US"/>
        </a:p>
      </dgm:t>
    </dgm:pt>
    <dgm:pt modelId="{CFB1F266-9FD5-4AF4-80CE-6BF2DE9DF9D2}">
      <dgm:prSet phldrT="[Text]" custT="1"/>
      <dgm:spPr>
        <a:ln>
          <a:solidFill>
            <a:srgbClr val="C00000"/>
          </a:solidFill>
        </a:ln>
      </dgm:spPr>
      <dgm:t>
        <a:bodyPr/>
        <a:lstStyle/>
        <a:p>
          <a:pPr algn="ctr" defTabSz="914400">
            <a:buClr>
              <a:schemeClr val="accent2"/>
            </a:buClr>
            <a:buFont typeface="Lucida Grande"/>
            <a:buNone/>
            <a:tabLst/>
          </a:pPr>
          <a:r>
            <a:rPr lang="en-US" altLang="en-US" sz="2700">
              <a:latin typeface="Arial"/>
              <a:cs typeface="Arial"/>
            </a:rPr>
            <a:t>Goal of the program is to encourage </a:t>
          </a:r>
          <a:r>
            <a:rPr lang="en-US" altLang="en-US" sz="2700" b="1">
              <a:latin typeface="Arial"/>
              <a:cs typeface="Arial"/>
            </a:rPr>
            <a:t>skill building </a:t>
          </a:r>
          <a:r>
            <a:rPr lang="en-US" altLang="en-US" sz="2700">
              <a:latin typeface="Arial"/>
              <a:cs typeface="Arial"/>
            </a:rPr>
            <a:t>related to cooking and to foster a positive relationship with food. </a:t>
          </a:r>
          <a:endParaRPr lang="en-US" sz="2700">
            <a:latin typeface="Arial"/>
            <a:cs typeface="Arial"/>
          </a:endParaRPr>
        </a:p>
      </dgm:t>
    </dgm:pt>
    <dgm:pt modelId="{CDF083D7-EE2E-4868-B915-B46D333BD762}" type="sibTrans" cxnId="{CE829189-45C1-4BB8-9191-F68BA21B543C}">
      <dgm:prSet/>
      <dgm:spPr/>
      <dgm:t>
        <a:bodyPr/>
        <a:lstStyle/>
        <a:p>
          <a:endParaRPr lang="en-US"/>
        </a:p>
      </dgm:t>
    </dgm:pt>
    <dgm:pt modelId="{2711A55D-AF4A-4620-AB36-75CD74F9EEE6}" type="parTrans" cxnId="{CE829189-45C1-4BB8-9191-F68BA21B543C}">
      <dgm:prSet/>
      <dgm:spPr/>
      <dgm:t>
        <a:bodyPr/>
        <a:lstStyle/>
        <a:p>
          <a:endParaRPr lang="en-US"/>
        </a:p>
      </dgm:t>
    </dgm:pt>
    <dgm:pt modelId="{EB3B45EC-C96F-43A6-B03D-142B78B74658}">
      <dgm:prSet phldrT="[Text]"/>
      <dgm:spPr>
        <a:solidFill>
          <a:srgbClr val="C00000"/>
        </a:solidFill>
      </dgm:spPr>
      <dgm:t>
        <a:bodyPr/>
        <a:lstStyle/>
        <a:p>
          <a:pPr algn="ctr" rtl="0"/>
          <a:r>
            <a:rPr lang="en-CA" b="1">
              <a:latin typeface="Arial"/>
              <a:cs typeface="Arial"/>
            </a:rPr>
            <a:t>Focus on food rather than nutrition</a:t>
          </a:r>
          <a:endParaRPr lang="en-US" b="1">
            <a:latin typeface="Arial"/>
            <a:cs typeface="Arial"/>
          </a:endParaRPr>
        </a:p>
      </dgm:t>
    </dgm:pt>
    <dgm:pt modelId="{ACE0E2F8-6743-4188-868B-1D7F1854E6D5}" type="parTrans" cxnId="{87143049-D0FD-47FB-8340-453EBF60D14C}">
      <dgm:prSet/>
      <dgm:spPr/>
      <dgm:t>
        <a:bodyPr/>
        <a:lstStyle/>
        <a:p>
          <a:endParaRPr lang="en-US"/>
        </a:p>
      </dgm:t>
    </dgm:pt>
    <dgm:pt modelId="{98E0A7CD-8DFA-43C9-A22F-EADD8779D52A}" type="sibTrans" cxnId="{87143049-D0FD-47FB-8340-453EBF60D14C}">
      <dgm:prSet/>
      <dgm:spPr/>
      <dgm:t>
        <a:bodyPr/>
        <a:lstStyle/>
        <a:p>
          <a:endParaRPr lang="en-US"/>
        </a:p>
      </dgm:t>
    </dgm:pt>
    <dgm:pt modelId="{10D779C4-6CA0-4093-9827-6E7114628E68}">
      <dgm:prSet phldr="0"/>
      <dgm:spPr>
        <a:ln>
          <a:solidFill>
            <a:srgbClr val="C00000"/>
          </a:solidFill>
        </a:ln>
      </dgm:spPr>
      <dgm:t>
        <a:bodyPr/>
        <a:lstStyle/>
        <a:p>
          <a:pPr algn="ctr" rtl="0">
            <a:buNone/>
          </a:pPr>
          <a:r>
            <a:rPr lang="en-US">
              <a:latin typeface="Arial" panose="020B0604020202020204"/>
            </a:rPr>
            <a:t>Focus discussions about cooking and food rather than on nutrition and healthy eating.</a:t>
          </a:r>
          <a:endParaRPr lang="en-US"/>
        </a:p>
      </dgm:t>
    </dgm:pt>
    <dgm:pt modelId="{7D72E725-9E47-4259-9F24-A39D43F4EC0B}" type="parTrans" cxnId="{08D4EC0A-E08F-4EB4-9862-C8660E872A33}">
      <dgm:prSet/>
      <dgm:spPr/>
      <dgm:t>
        <a:bodyPr/>
        <a:lstStyle/>
        <a:p>
          <a:endParaRPr lang="en-US"/>
        </a:p>
      </dgm:t>
    </dgm:pt>
    <dgm:pt modelId="{AC471D8A-EBA1-4DBF-9997-4896431CE684}" type="sibTrans" cxnId="{08D4EC0A-E08F-4EB4-9862-C8660E872A33}">
      <dgm:prSet/>
      <dgm:spPr/>
      <dgm:t>
        <a:bodyPr/>
        <a:lstStyle/>
        <a:p>
          <a:endParaRPr lang="en-US"/>
        </a:p>
      </dgm:t>
    </dgm:pt>
    <dgm:pt modelId="{182AA777-FB99-47F2-AE3F-512FCB0BF2CC}" type="pres">
      <dgm:prSet presAssocID="{F046D2A8-1E3C-4A11-9DB0-51F85EF14AC7}" presName="linear" presStyleCnt="0">
        <dgm:presLayoutVars>
          <dgm:dir/>
          <dgm:animLvl val="lvl"/>
          <dgm:resizeHandles val="exact"/>
        </dgm:presLayoutVars>
      </dgm:prSet>
      <dgm:spPr/>
    </dgm:pt>
    <dgm:pt modelId="{67F6B8EC-CE8C-47D2-AE2B-B8F9437E72BA}" type="pres">
      <dgm:prSet presAssocID="{85BFD71F-0BA6-4624-8F49-5F745F43591E}" presName="parentLin" presStyleCnt="0"/>
      <dgm:spPr/>
    </dgm:pt>
    <dgm:pt modelId="{187E8E8B-3E3A-4692-8F64-0AEF5A432C4B}" type="pres">
      <dgm:prSet presAssocID="{85BFD71F-0BA6-4624-8F49-5F745F43591E}" presName="parentLeftMargin" presStyleLbl="node1" presStyleIdx="0" presStyleCnt="3"/>
      <dgm:spPr/>
    </dgm:pt>
    <dgm:pt modelId="{08246B8F-A17B-4DB4-ABA0-BBC53F0B6B6D}" type="pres">
      <dgm:prSet presAssocID="{85BFD71F-0BA6-4624-8F49-5F745F43591E}" presName="parentText" presStyleLbl="node1" presStyleIdx="0" presStyleCnt="3" custLinFactX="7046" custLinFactNeighborX="100000" custLinFactNeighborY="8938">
        <dgm:presLayoutVars>
          <dgm:chMax val="0"/>
          <dgm:bulletEnabled val="1"/>
        </dgm:presLayoutVars>
      </dgm:prSet>
      <dgm:spPr/>
    </dgm:pt>
    <dgm:pt modelId="{7186CF8E-509C-439B-8619-1C6753238393}" type="pres">
      <dgm:prSet presAssocID="{85BFD71F-0BA6-4624-8F49-5F745F43591E}" presName="negativeSpace" presStyleCnt="0"/>
      <dgm:spPr/>
    </dgm:pt>
    <dgm:pt modelId="{43E158E9-FB04-4903-84C4-F6DD0702B684}" type="pres">
      <dgm:prSet presAssocID="{85BFD71F-0BA6-4624-8F49-5F745F43591E}" presName="childText" presStyleLbl="conFgAcc1" presStyleIdx="0" presStyleCnt="3">
        <dgm:presLayoutVars>
          <dgm:bulletEnabled val="1"/>
        </dgm:presLayoutVars>
      </dgm:prSet>
      <dgm:spPr/>
    </dgm:pt>
    <dgm:pt modelId="{312F7D54-74A3-4842-B5E8-2023D916FFE6}" type="pres">
      <dgm:prSet presAssocID="{49BADA61-D93F-4A69-AE08-6287A71DB780}" presName="spaceBetweenRectangles" presStyleCnt="0"/>
      <dgm:spPr/>
    </dgm:pt>
    <dgm:pt modelId="{CE82AAC5-FF97-4906-A044-27CBC2B85946}" type="pres">
      <dgm:prSet presAssocID="{1F29497A-5608-4E1B-99E3-C337F76608D6}" presName="parentLin" presStyleCnt="0"/>
      <dgm:spPr/>
    </dgm:pt>
    <dgm:pt modelId="{5F83E02E-EB93-4918-BFCD-57D019FE12E4}" type="pres">
      <dgm:prSet presAssocID="{1F29497A-5608-4E1B-99E3-C337F76608D6}" presName="parentLeftMargin" presStyleLbl="node1" presStyleIdx="0" presStyleCnt="3"/>
      <dgm:spPr/>
    </dgm:pt>
    <dgm:pt modelId="{E10C1508-368F-43EE-99D2-161E0E135DB5}" type="pres">
      <dgm:prSet presAssocID="{1F29497A-5608-4E1B-99E3-C337F76608D6}" presName="parentText" presStyleLbl="node1" presStyleIdx="1" presStyleCnt="3" custScaleX="103450" custScaleY="147350" custLinFactX="5690" custLinFactNeighborX="100000" custLinFactNeighborY="4042">
        <dgm:presLayoutVars>
          <dgm:chMax val="0"/>
          <dgm:bulletEnabled val="1"/>
        </dgm:presLayoutVars>
      </dgm:prSet>
      <dgm:spPr/>
    </dgm:pt>
    <dgm:pt modelId="{61E88D22-CBB8-41B9-809C-37C8449195A9}" type="pres">
      <dgm:prSet presAssocID="{1F29497A-5608-4E1B-99E3-C337F76608D6}" presName="negativeSpace" presStyleCnt="0"/>
      <dgm:spPr/>
    </dgm:pt>
    <dgm:pt modelId="{7C736F02-C2FE-40D6-903E-78CD8AEDDDAC}" type="pres">
      <dgm:prSet presAssocID="{1F29497A-5608-4E1B-99E3-C337F76608D6}" presName="childText" presStyleLbl="conFgAcc1" presStyleIdx="1" presStyleCnt="3">
        <dgm:presLayoutVars>
          <dgm:bulletEnabled val="1"/>
        </dgm:presLayoutVars>
      </dgm:prSet>
      <dgm:spPr/>
    </dgm:pt>
    <dgm:pt modelId="{E994D11E-E350-4832-BBBE-A23B1D6749B8}" type="pres">
      <dgm:prSet presAssocID="{8B74C92F-0F34-4114-AABF-2F65FEE1E2AD}" presName="spaceBetweenRectangles" presStyleCnt="0"/>
      <dgm:spPr/>
    </dgm:pt>
    <dgm:pt modelId="{C0D98513-9376-4BF7-86ED-1EB307BB09BC}" type="pres">
      <dgm:prSet presAssocID="{EB3B45EC-C96F-43A6-B03D-142B78B74658}" presName="parentLin" presStyleCnt="0"/>
      <dgm:spPr/>
    </dgm:pt>
    <dgm:pt modelId="{E1585623-4764-4235-8C06-F3DFDF905713}" type="pres">
      <dgm:prSet presAssocID="{EB3B45EC-C96F-43A6-B03D-142B78B74658}" presName="parentLeftMargin" presStyleLbl="node1" presStyleIdx="1" presStyleCnt="3" custLinFactX="7046" custLinFactNeighborX="100000" custLinFactNeighborY="8938"/>
      <dgm:spPr/>
    </dgm:pt>
    <dgm:pt modelId="{5D507E26-E85A-46F7-876B-E555EC6A4DDE}" type="pres">
      <dgm:prSet presAssocID="{EB3B45EC-C96F-43A6-B03D-142B78B74658}" presName="parentText" presStyleLbl="node1" presStyleIdx="2" presStyleCnt="3" custLinFactX="8017" custLinFactNeighborX="100000" custLinFactNeighborY="-3820">
        <dgm:presLayoutVars>
          <dgm:chMax val="0"/>
          <dgm:bulletEnabled val="1"/>
        </dgm:presLayoutVars>
      </dgm:prSet>
      <dgm:spPr/>
    </dgm:pt>
    <dgm:pt modelId="{6679CA21-5B46-4A2A-ADE7-788BEDCE5A54}" type="pres">
      <dgm:prSet presAssocID="{EB3B45EC-C96F-43A6-B03D-142B78B74658}" presName="negativeSpace" presStyleCnt="0"/>
      <dgm:spPr/>
    </dgm:pt>
    <dgm:pt modelId="{4E5B37E0-ABDC-4D71-A98B-35C653471A64}" type="pres">
      <dgm:prSet presAssocID="{EB3B45EC-C96F-43A6-B03D-142B78B74658}" presName="childText" presStyleLbl="conFgAcc1" presStyleIdx="2" presStyleCnt="3">
        <dgm:presLayoutVars>
          <dgm:bulletEnabled val="1"/>
        </dgm:presLayoutVars>
      </dgm:prSet>
      <dgm:spPr/>
    </dgm:pt>
  </dgm:ptLst>
  <dgm:cxnLst>
    <dgm:cxn modelId="{73C0E80A-4A04-4665-AA47-F3F3C73763BC}" type="presOf" srcId="{10D779C4-6CA0-4093-9827-6E7114628E68}" destId="{4E5B37E0-ABDC-4D71-A98B-35C653471A64}" srcOrd="0" destOrd="0" presId="urn:microsoft.com/office/officeart/2005/8/layout/list1"/>
    <dgm:cxn modelId="{08D4EC0A-E08F-4EB4-9862-C8660E872A33}" srcId="{EB3B45EC-C96F-43A6-B03D-142B78B74658}" destId="{10D779C4-6CA0-4093-9827-6E7114628E68}" srcOrd="0" destOrd="0" parTransId="{7D72E725-9E47-4259-9F24-A39D43F4EC0B}" sibTransId="{AC471D8A-EBA1-4DBF-9997-4896431CE684}"/>
    <dgm:cxn modelId="{4257F541-5300-45E3-9087-838218C8BE36}" type="presOf" srcId="{1F29497A-5608-4E1B-99E3-C337F76608D6}" destId="{5F83E02E-EB93-4918-BFCD-57D019FE12E4}" srcOrd="0" destOrd="0" presId="urn:microsoft.com/office/officeart/2005/8/layout/list1"/>
    <dgm:cxn modelId="{265C8565-4DAB-4451-A26B-AA36BD01CCC9}" type="presOf" srcId="{E3B97F37-5179-4DBE-9DFB-F9035CD0551B}" destId="{43E158E9-FB04-4903-84C4-F6DD0702B684}" srcOrd="0" destOrd="0" presId="urn:microsoft.com/office/officeart/2005/8/layout/list1"/>
    <dgm:cxn modelId="{D1C65546-32E9-4CD6-93E2-980CB40BD434}" type="presOf" srcId="{F046D2A8-1E3C-4A11-9DB0-51F85EF14AC7}" destId="{182AA777-FB99-47F2-AE3F-512FCB0BF2CC}" srcOrd="0" destOrd="0" presId="urn:microsoft.com/office/officeart/2005/8/layout/list1"/>
    <dgm:cxn modelId="{87143049-D0FD-47FB-8340-453EBF60D14C}" srcId="{F046D2A8-1E3C-4A11-9DB0-51F85EF14AC7}" destId="{EB3B45EC-C96F-43A6-B03D-142B78B74658}" srcOrd="2" destOrd="0" parTransId="{ACE0E2F8-6743-4188-868B-1D7F1854E6D5}" sibTransId="{98E0A7CD-8DFA-43C9-A22F-EADD8779D52A}"/>
    <dgm:cxn modelId="{20DFD584-FC81-4FEE-8901-EAF7C1C55E5F}" type="presOf" srcId="{85BFD71F-0BA6-4624-8F49-5F745F43591E}" destId="{187E8E8B-3E3A-4692-8F64-0AEF5A432C4B}" srcOrd="0" destOrd="0" presId="urn:microsoft.com/office/officeart/2005/8/layout/list1"/>
    <dgm:cxn modelId="{CE829189-45C1-4BB8-9191-F68BA21B543C}" srcId="{1F29497A-5608-4E1B-99E3-C337F76608D6}" destId="{CFB1F266-9FD5-4AF4-80CE-6BF2DE9DF9D2}" srcOrd="0" destOrd="0" parTransId="{2711A55D-AF4A-4620-AB36-75CD74F9EEE6}" sibTransId="{CDF083D7-EE2E-4868-B915-B46D333BD762}"/>
    <dgm:cxn modelId="{ED957EAA-A295-4569-81F7-9DCA68A338E3}" srcId="{F046D2A8-1E3C-4A11-9DB0-51F85EF14AC7}" destId="{85BFD71F-0BA6-4624-8F49-5F745F43591E}" srcOrd="0" destOrd="0" parTransId="{195881EE-43C1-4152-BADB-149B3518DF2C}" sibTransId="{49BADA61-D93F-4A69-AE08-6287A71DB780}"/>
    <dgm:cxn modelId="{1CA841AD-71F1-4CC0-9780-893903D2D621}" srcId="{85BFD71F-0BA6-4624-8F49-5F745F43591E}" destId="{E3B97F37-5179-4DBE-9DFB-F9035CD0551B}" srcOrd="0" destOrd="0" parTransId="{45AF2CD1-7FB1-427B-9807-6E035A380BCF}" sibTransId="{526B4FD0-00B0-48C4-8F03-546A656666B7}"/>
    <dgm:cxn modelId="{3A9414B1-ED66-4A14-B542-787BAE281332}" type="presOf" srcId="{1F29497A-5608-4E1B-99E3-C337F76608D6}" destId="{E10C1508-368F-43EE-99D2-161E0E135DB5}" srcOrd="1" destOrd="0" presId="urn:microsoft.com/office/officeart/2005/8/layout/list1"/>
    <dgm:cxn modelId="{2A3681B2-C341-46EB-B17F-7472EE61270A}" srcId="{F046D2A8-1E3C-4A11-9DB0-51F85EF14AC7}" destId="{1F29497A-5608-4E1B-99E3-C337F76608D6}" srcOrd="1" destOrd="0" parTransId="{2E69B2C7-4462-451B-95A7-F22B8B55EC5D}" sibTransId="{8B74C92F-0F34-4114-AABF-2F65FEE1E2AD}"/>
    <dgm:cxn modelId="{813105C6-AA86-400F-A253-503B64B9DED9}" type="presOf" srcId="{CFB1F266-9FD5-4AF4-80CE-6BF2DE9DF9D2}" destId="{7C736F02-C2FE-40D6-903E-78CD8AEDDDAC}" srcOrd="0" destOrd="0" presId="urn:microsoft.com/office/officeart/2005/8/layout/list1"/>
    <dgm:cxn modelId="{FD32F9DE-9843-48FC-8FB5-B91C8D7A3E6A}" type="presOf" srcId="{EB3B45EC-C96F-43A6-B03D-142B78B74658}" destId="{E1585623-4764-4235-8C06-F3DFDF905713}" srcOrd="0" destOrd="0" presId="urn:microsoft.com/office/officeart/2005/8/layout/list1"/>
    <dgm:cxn modelId="{4C5B0EF1-EDE5-49D3-AE4F-63DAAB701D6F}" type="presOf" srcId="{85BFD71F-0BA6-4624-8F49-5F745F43591E}" destId="{08246B8F-A17B-4DB4-ABA0-BBC53F0B6B6D}" srcOrd="1" destOrd="0" presId="urn:microsoft.com/office/officeart/2005/8/layout/list1"/>
    <dgm:cxn modelId="{03712FF7-2422-4214-87E4-F35F927D4690}" type="presOf" srcId="{EB3B45EC-C96F-43A6-B03D-142B78B74658}" destId="{5D507E26-E85A-46F7-876B-E555EC6A4DDE}" srcOrd="1" destOrd="0" presId="urn:microsoft.com/office/officeart/2005/8/layout/list1"/>
    <dgm:cxn modelId="{C8528C41-AB0B-46CB-939B-06CDB889ED83}" type="presParOf" srcId="{182AA777-FB99-47F2-AE3F-512FCB0BF2CC}" destId="{67F6B8EC-CE8C-47D2-AE2B-B8F9437E72BA}" srcOrd="0" destOrd="0" presId="urn:microsoft.com/office/officeart/2005/8/layout/list1"/>
    <dgm:cxn modelId="{7E781FBA-2842-4F60-9238-F7CC3E087F13}" type="presParOf" srcId="{67F6B8EC-CE8C-47D2-AE2B-B8F9437E72BA}" destId="{187E8E8B-3E3A-4692-8F64-0AEF5A432C4B}" srcOrd="0" destOrd="0" presId="urn:microsoft.com/office/officeart/2005/8/layout/list1"/>
    <dgm:cxn modelId="{D2A9563F-FADB-4C35-9B6D-DD9AEB0B3FC4}" type="presParOf" srcId="{67F6B8EC-CE8C-47D2-AE2B-B8F9437E72BA}" destId="{08246B8F-A17B-4DB4-ABA0-BBC53F0B6B6D}" srcOrd="1" destOrd="0" presId="urn:microsoft.com/office/officeart/2005/8/layout/list1"/>
    <dgm:cxn modelId="{22AD0DEB-041F-4AE6-8A26-9D48C2F7B877}" type="presParOf" srcId="{182AA777-FB99-47F2-AE3F-512FCB0BF2CC}" destId="{7186CF8E-509C-439B-8619-1C6753238393}" srcOrd="1" destOrd="0" presId="urn:microsoft.com/office/officeart/2005/8/layout/list1"/>
    <dgm:cxn modelId="{6C735399-2A6E-454A-BD0C-584549C7A368}" type="presParOf" srcId="{182AA777-FB99-47F2-AE3F-512FCB0BF2CC}" destId="{43E158E9-FB04-4903-84C4-F6DD0702B684}" srcOrd="2" destOrd="0" presId="urn:microsoft.com/office/officeart/2005/8/layout/list1"/>
    <dgm:cxn modelId="{49278ACF-C048-4239-B2C1-7FFC382816F9}" type="presParOf" srcId="{182AA777-FB99-47F2-AE3F-512FCB0BF2CC}" destId="{312F7D54-74A3-4842-B5E8-2023D916FFE6}" srcOrd="3" destOrd="0" presId="urn:microsoft.com/office/officeart/2005/8/layout/list1"/>
    <dgm:cxn modelId="{CDFC5BBB-D3B4-4648-A902-944D3ED52575}" type="presParOf" srcId="{182AA777-FB99-47F2-AE3F-512FCB0BF2CC}" destId="{CE82AAC5-FF97-4906-A044-27CBC2B85946}" srcOrd="4" destOrd="0" presId="urn:microsoft.com/office/officeart/2005/8/layout/list1"/>
    <dgm:cxn modelId="{F58E9D9D-A193-401F-AD6D-2CE5B83039D0}" type="presParOf" srcId="{CE82AAC5-FF97-4906-A044-27CBC2B85946}" destId="{5F83E02E-EB93-4918-BFCD-57D019FE12E4}" srcOrd="0" destOrd="0" presId="urn:microsoft.com/office/officeart/2005/8/layout/list1"/>
    <dgm:cxn modelId="{DCE05C8A-F3CD-409D-B9D0-5D7AE44AFAD0}" type="presParOf" srcId="{CE82AAC5-FF97-4906-A044-27CBC2B85946}" destId="{E10C1508-368F-43EE-99D2-161E0E135DB5}" srcOrd="1" destOrd="0" presId="urn:microsoft.com/office/officeart/2005/8/layout/list1"/>
    <dgm:cxn modelId="{BCA44F77-1D37-49DC-B413-BFEA732B5215}" type="presParOf" srcId="{182AA777-FB99-47F2-AE3F-512FCB0BF2CC}" destId="{61E88D22-CBB8-41B9-809C-37C8449195A9}" srcOrd="5" destOrd="0" presId="urn:microsoft.com/office/officeart/2005/8/layout/list1"/>
    <dgm:cxn modelId="{103AFB1F-86B7-43C0-A749-C79D399EBD18}" type="presParOf" srcId="{182AA777-FB99-47F2-AE3F-512FCB0BF2CC}" destId="{7C736F02-C2FE-40D6-903E-78CD8AEDDDAC}" srcOrd="6" destOrd="0" presId="urn:microsoft.com/office/officeart/2005/8/layout/list1"/>
    <dgm:cxn modelId="{269A00B4-646C-440D-94A1-B88C7446B648}" type="presParOf" srcId="{182AA777-FB99-47F2-AE3F-512FCB0BF2CC}" destId="{E994D11E-E350-4832-BBBE-A23B1D6749B8}" srcOrd="7" destOrd="0" presId="urn:microsoft.com/office/officeart/2005/8/layout/list1"/>
    <dgm:cxn modelId="{E627D3CF-497A-4F5A-9694-ABE72A2FA22E}" type="presParOf" srcId="{182AA777-FB99-47F2-AE3F-512FCB0BF2CC}" destId="{C0D98513-9376-4BF7-86ED-1EB307BB09BC}" srcOrd="8" destOrd="0" presId="urn:microsoft.com/office/officeart/2005/8/layout/list1"/>
    <dgm:cxn modelId="{DFA05FA9-E394-4D45-A2DE-EE7EEFF71098}" type="presParOf" srcId="{C0D98513-9376-4BF7-86ED-1EB307BB09BC}" destId="{E1585623-4764-4235-8C06-F3DFDF905713}" srcOrd="0" destOrd="0" presId="urn:microsoft.com/office/officeart/2005/8/layout/list1"/>
    <dgm:cxn modelId="{D694A928-BBB0-4324-A3C0-FB5A09942F81}" type="presParOf" srcId="{C0D98513-9376-4BF7-86ED-1EB307BB09BC}" destId="{5D507E26-E85A-46F7-876B-E555EC6A4DDE}" srcOrd="1" destOrd="0" presId="urn:microsoft.com/office/officeart/2005/8/layout/list1"/>
    <dgm:cxn modelId="{FBC8D998-75B9-487E-A949-2E8046A6040B}" type="presParOf" srcId="{182AA777-FB99-47F2-AE3F-512FCB0BF2CC}" destId="{6679CA21-5B46-4A2A-ADE7-788BEDCE5A54}" srcOrd="9" destOrd="0" presId="urn:microsoft.com/office/officeart/2005/8/layout/list1"/>
    <dgm:cxn modelId="{A8378B1B-B471-4AD6-8358-E9BEC81F9497}" type="presParOf" srcId="{182AA777-FB99-47F2-AE3F-512FCB0BF2CC}" destId="{4E5B37E0-ABDC-4D71-A98B-35C653471A64}" srcOrd="10"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272BFB0-E456-41AD-9744-16360304DFDA}" type="doc">
      <dgm:prSet loTypeId="urn:microsoft.com/office/officeart/2016/7/layout/RepeatingBendingProcessNew" loCatId="process" qsTypeId="urn:microsoft.com/office/officeart/2005/8/quickstyle/simple5" qsCatId="simple" csTypeId="urn:microsoft.com/office/officeart/2005/8/colors/accent1_2" csCatId="accent1" phldr="1"/>
      <dgm:spPr/>
      <dgm:t>
        <a:bodyPr/>
        <a:lstStyle/>
        <a:p>
          <a:endParaRPr lang="en-US"/>
        </a:p>
      </dgm:t>
    </dgm:pt>
    <dgm:pt modelId="{992C2670-2EF7-49F9-8A4F-80B05E4E6C92}">
      <dgm:prSet custT="1"/>
      <dgm:spPr>
        <a:gradFill flip="none" rotWithShape="0">
          <a:gsLst>
            <a:gs pos="100000">
              <a:srgbClr val="C00000"/>
            </a:gs>
            <a:gs pos="0">
              <a:srgbClr val="C00000"/>
            </a:gs>
            <a:gs pos="0">
              <a:srgbClr val="B30000"/>
            </a:gs>
            <a:gs pos="100000">
              <a:srgbClr val="C00000"/>
            </a:gs>
          </a:gsLst>
          <a:path path="circle">
            <a:fillToRect l="100000" t="100000"/>
          </a:path>
          <a:tileRect r="-100000" b="-100000"/>
        </a:gradFill>
      </dgm:spPr>
      <dgm:t>
        <a:bodyPr/>
        <a:lstStyle/>
        <a:p>
          <a:r>
            <a:rPr lang="en-CA" sz="1600">
              <a:latin typeface="Arial"/>
              <a:cs typeface="Arial"/>
            </a:rPr>
            <a:t>Clean and sanitize all tables where food preparation will occur</a:t>
          </a:r>
          <a:endParaRPr lang="en-US" sz="1600">
            <a:latin typeface="Arial"/>
            <a:cs typeface="Arial"/>
          </a:endParaRPr>
        </a:p>
      </dgm:t>
    </dgm:pt>
    <dgm:pt modelId="{2C3744A9-C0F2-4D7D-8D0F-834817A5130B}" type="parTrans" cxnId="{EAB1180B-31EE-4F85-907C-F761232DCC7B}">
      <dgm:prSet/>
      <dgm:spPr/>
      <dgm:t>
        <a:bodyPr/>
        <a:lstStyle/>
        <a:p>
          <a:endParaRPr lang="en-US"/>
        </a:p>
      </dgm:t>
    </dgm:pt>
    <dgm:pt modelId="{5EF7F97E-344D-4661-8934-E97C6D647560}" type="sibTrans" cxnId="{EAB1180B-31EE-4F85-907C-F761232DCC7B}">
      <dgm:prSet/>
      <dgm:spPr>
        <a:ln>
          <a:solidFill>
            <a:srgbClr val="C00000"/>
          </a:solidFill>
        </a:ln>
      </dgm:spPr>
      <dgm:t>
        <a:bodyPr/>
        <a:lstStyle/>
        <a:p>
          <a:endParaRPr lang="en-US"/>
        </a:p>
      </dgm:t>
    </dgm:pt>
    <dgm:pt modelId="{E8F7EE27-1062-4BC4-B5C5-14944A68346E}">
      <dgm:prSet custT="1"/>
      <dgm:spPr>
        <a:gradFill flip="none" rotWithShape="0">
          <a:gsLst>
            <a:gs pos="100000">
              <a:srgbClr val="C00000"/>
            </a:gs>
            <a:gs pos="0">
              <a:srgbClr val="C00000"/>
            </a:gs>
            <a:gs pos="0">
              <a:srgbClr val="B30000"/>
            </a:gs>
            <a:gs pos="100000">
              <a:srgbClr val="C00000"/>
            </a:gs>
          </a:gsLst>
          <a:path path="circle">
            <a:fillToRect l="100000" t="100000"/>
          </a:path>
          <a:tileRect r="-100000" b="-100000"/>
        </a:gradFill>
      </dgm:spPr>
      <dgm:t>
        <a:bodyPr/>
        <a:lstStyle/>
        <a:p>
          <a:r>
            <a:rPr lang="en-CA" sz="1600">
              <a:latin typeface="Arial"/>
              <a:cs typeface="Arial"/>
            </a:rPr>
            <a:t>Equipment, utensils, dishes should be clean and sanitized</a:t>
          </a:r>
          <a:endParaRPr lang="en-US" sz="1600">
            <a:latin typeface="Arial"/>
            <a:cs typeface="Arial"/>
          </a:endParaRPr>
        </a:p>
      </dgm:t>
    </dgm:pt>
    <dgm:pt modelId="{56E94DE8-EE8F-4DF5-9458-9090981571AC}" type="parTrans" cxnId="{3813454D-C7E8-4517-9FB7-E58B5C631EE0}">
      <dgm:prSet/>
      <dgm:spPr/>
      <dgm:t>
        <a:bodyPr/>
        <a:lstStyle/>
        <a:p>
          <a:endParaRPr lang="en-US"/>
        </a:p>
      </dgm:t>
    </dgm:pt>
    <dgm:pt modelId="{CD60FD2C-1B08-41A4-9DA6-142279030C90}" type="sibTrans" cxnId="{3813454D-C7E8-4517-9FB7-E58B5C631EE0}">
      <dgm:prSet/>
      <dgm:spPr>
        <a:ln>
          <a:solidFill>
            <a:srgbClr val="C00000"/>
          </a:solidFill>
        </a:ln>
      </dgm:spPr>
      <dgm:t>
        <a:bodyPr/>
        <a:lstStyle/>
        <a:p>
          <a:endParaRPr lang="en-US"/>
        </a:p>
      </dgm:t>
    </dgm:pt>
    <dgm:pt modelId="{D0713ECB-63E7-4564-942B-57B19187EBC3}">
      <dgm:prSet custT="1"/>
      <dgm:spPr>
        <a:gradFill flip="none" rotWithShape="0">
          <a:gsLst>
            <a:gs pos="100000">
              <a:srgbClr val="C00000"/>
            </a:gs>
            <a:gs pos="0">
              <a:srgbClr val="C00000"/>
            </a:gs>
            <a:gs pos="0">
              <a:srgbClr val="B30000"/>
            </a:gs>
            <a:gs pos="100000">
              <a:srgbClr val="C00000"/>
            </a:gs>
          </a:gsLst>
          <a:path path="circle">
            <a:fillToRect l="100000" t="100000"/>
          </a:path>
          <a:tileRect r="-100000" b="-100000"/>
        </a:gradFill>
      </dgm:spPr>
      <dgm:t>
        <a:bodyPr/>
        <a:lstStyle/>
        <a:p>
          <a:pPr rtl="0"/>
          <a:r>
            <a:rPr lang="en-CA" sz="1600">
              <a:latin typeface="Arial"/>
              <a:cs typeface="Arial"/>
            </a:rPr>
            <a:t>Set up the appropriate number of cooking stations needed based on the number of participants</a:t>
          </a:r>
          <a:endParaRPr lang="en-US" sz="1600">
            <a:latin typeface="Arial"/>
            <a:cs typeface="Arial"/>
          </a:endParaRPr>
        </a:p>
      </dgm:t>
    </dgm:pt>
    <dgm:pt modelId="{C1B1762D-A6BB-4A42-9D72-5369FCBA55C4}" type="parTrans" cxnId="{DC1A7105-9C17-422D-ACEA-B340769A1918}">
      <dgm:prSet/>
      <dgm:spPr/>
      <dgm:t>
        <a:bodyPr/>
        <a:lstStyle/>
        <a:p>
          <a:endParaRPr lang="en-US"/>
        </a:p>
      </dgm:t>
    </dgm:pt>
    <dgm:pt modelId="{1B30CF5B-7D47-44EF-A947-843BDAC8CA1D}" type="sibTrans" cxnId="{DC1A7105-9C17-422D-ACEA-B340769A1918}">
      <dgm:prSet/>
      <dgm:spPr>
        <a:ln>
          <a:solidFill>
            <a:srgbClr val="C00000"/>
          </a:solidFill>
        </a:ln>
      </dgm:spPr>
      <dgm:t>
        <a:bodyPr/>
        <a:lstStyle/>
        <a:p>
          <a:endParaRPr lang="en-US"/>
        </a:p>
      </dgm:t>
    </dgm:pt>
    <dgm:pt modelId="{4F185083-D251-444F-8E71-1FDBE414FBE2}">
      <dgm:prSet custT="1"/>
      <dgm:spPr>
        <a:gradFill flip="none" rotWithShape="0">
          <a:gsLst>
            <a:gs pos="100000">
              <a:srgbClr val="C00000"/>
            </a:gs>
            <a:gs pos="0">
              <a:srgbClr val="C00000"/>
            </a:gs>
            <a:gs pos="0">
              <a:srgbClr val="B30000"/>
            </a:gs>
            <a:gs pos="100000">
              <a:srgbClr val="C00000"/>
            </a:gs>
          </a:gsLst>
          <a:path path="circle">
            <a:fillToRect l="100000" t="100000"/>
          </a:path>
          <a:tileRect r="-100000" b="-100000"/>
        </a:gradFill>
      </dgm:spPr>
      <dgm:t>
        <a:bodyPr/>
        <a:lstStyle/>
        <a:p>
          <a:r>
            <a:rPr lang="en-CA" sz="1600">
              <a:latin typeface="Arial"/>
              <a:cs typeface="Arial"/>
            </a:rPr>
            <a:t>Divide the participants into groups</a:t>
          </a:r>
          <a:endParaRPr lang="en-US" sz="1600">
            <a:latin typeface="Arial"/>
            <a:cs typeface="Arial"/>
          </a:endParaRPr>
        </a:p>
      </dgm:t>
    </dgm:pt>
    <dgm:pt modelId="{1D7A052B-9E9E-4D46-B5D4-D5600DF5FA84}" type="parTrans" cxnId="{EBB77838-E3BA-4E37-A5D2-69A384988F7C}">
      <dgm:prSet/>
      <dgm:spPr/>
      <dgm:t>
        <a:bodyPr/>
        <a:lstStyle/>
        <a:p>
          <a:endParaRPr lang="en-US"/>
        </a:p>
      </dgm:t>
    </dgm:pt>
    <dgm:pt modelId="{4B031DBE-B573-4269-B47E-3DEA701F0635}" type="sibTrans" cxnId="{EBB77838-E3BA-4E37-A5D2-69A384988F7C}">
      <dgm:prSet/>
      <dgm:spPr>
        <a:ln>
          <a:solidFill>
            <a:srgbClr val="C00000"/>
          </a:solidFill>
        </a:ln>
      </dgm:spPr>
      <dgm:t>
        <a:bodyPr/>
        <a:lstStyle/>
        <a:p>
          <a:endParaRPr lang="en-US"/>
        </a:p>
      </dgm:t>
    </dgm:pt>
    <dgm:pt modelId="{0812E4FD-A94F-4645-911A-AD66D0E4A611}">
      <dgm:prSet custT="1"/>
      <dgm:spPr>
        <a:gradFill flip="none" rotWithShape="0">
          <a:gsLst>
            <a:gs pos="100000">
              <a:srgbClr val="C00000"/>
            </a:gs>
            <a:gs pos="0">
              <a:srgbClr val="C00000"/>
            </a:gs>
            <a:gs pos="0">
              <a:srgbClr val="B30000"/>
            </a:gs>
            <a:gs pos="100000">
              <a:srgbClr val="C00000"/>
            </a:gs>
          </a:gsLst>
          <a:path path="circle">
            <a:fillToRect l="100000" t="100000"/>
          </a:path>
          <a:tileRect r="-100000" b="-100000"/>
        </a:gradFill>
      </dgm:spPr>
      <dgm:t>
        <a:bodyPr/>
        <a:lstStyle/>
        <a:p>
          <a:r>
            <a:rPr lang="en-US" sz="1600">
              <a:latin typeface="Arial"/>
              <a:cs typeface="Arial"/>
            </a:rPr>
            <a:t>Ingredients shared by both recipes can be placed on a common table (in middle of room)</a:t>
          </a:r>
        </a:p>
      </dgm:t>
    </dgm:pt>
    <dgm:pt modelId="{8E473DA9-868F-4528-B83E-4F6EF9753D11}" type="parTrans" cxnId="{71641C64-E9AB-4862-BD57-91537FC337F2}">
      <dgm:prSet/>
      <dgm:spPr/>
      <dgm:t>
        <a:bodyPr/>
        <a:lstStyle/>
        <a:p>
          <a:endParaRPr lang="en-US"/>
        </a:p>
      </dgm:t>
    </dgm:pt>
    <dgm:pt modelId="{DD5CCA50-CC67-4558-A9EC-07B7ECF87E73}" type="sibTrans" cxnId="{71641C64-E9AB-4862-BD57-91537FC337F2}">
      <dgm:prSet/>
      <dgm:spPr/>
      <dgm:t>
        <a:bodyPr/>
        <a:lstStyle/>
        <a:p>
          <a:endParaRPr lang="en-US"/>
        </a:p>
      </dgm:t>
    </dgm:pt>
    <dgm:pt modelId="{E8B3C29A-C744-4D9C-A838-A2720DD509EF}">
      <dgm:prSet custT="1"/>
      <dgm:spPr>
        <a:gradFill flip="none" rotWithShape="0">
          <a:gsLst>
            <a:gs pos="100000">
              <a:srgbClr val="C00000"/>
            </a:gs>
            <a:gs pos="0">
              <a:srgbClr val="C00000"/>
            </a:gs>
            <a:gs pos="0">
              <a:srgbClr val="B30000"/>
            </a:gs>
            <a:gs pos="100000">
              <a:srgbClr val="C00000"/>
            </a:gs>
          </a:gsLst>
          <a:path path="circle">
            <a:fillToRect l="100000" t="100000"/>
          </a:path>
          <a:tileRect r="-100000" b="-100000"/>
        </a:gradFill>
      </dgm:spPr>
      <dgm:t>
        <a:bodyPr/>
        <a:lstStyle/>
        <a:p>
          <a:r>
            <a:rPr lang="en-US" sz="1600">
              <a:latin typeface="Arial"/>
              <a:cs typeface="Arial"/>
            </a:rPr>
            <a:t>At each station include: a couple of copies of the recipe, and all the equipment and ingredients that are noted on the recipes</a:t>
          </a:r>
        </a:p>
      </dgm:t>
    </dgm:pt>
    <dgm:pt modelId="{34312DF1-06BF-4C7D-AC3C-72A2E7D567EC}" type="parTrans" cxnId="{0B280D78-2A38-4EA7-B5DE-1C44A63D0D5C}">
      <dgm:prSet/>
      <dgm:spPr/>
      <dgm:t>
        <a:bodyPr/>
        <a:lstStyle/>
        <a:p>
          <a:endParaRPr lang="en-US"/>
        </a:p>
      </dgm:t>
    </dgm:pt>
    <dgm:pt modelId="{34658031-5540-495D-A18F-AA1E35A29F57}" type="sibTrans" cxnId="{0B280D78-2A38-4EA7-B5DE-1C44A63D0D5C}">
      <dgm:prSet/>
      <dgm:spPr>
        <a:ln>
          <a:solidFill>
            <a:srgbClr val="C00000"/>
          </a:solidFill>
        </a:ln>
      </dgm:spPr>
      <dgm:t>
        <a:bodyPr/>
        <a:lstStyle/>
        <a:p>
          <a:endParaRPr lang="en-US"/>
        </a:p>
      </dgm:t>
    </dgm:pt>
    <dgm:pt modelId="{CDCE4840-5248-415B-9776-B8AA90853E3D}" type="pres">
      <dgm:prSet presAssocID="{4272BFB0-E456-41AD-9744-16360304DFDA}" presName="Name0" presStyleCnt="0">
        <dgm:presLayoutVars>
          <dgm:dir/>
          <dgm:resizeHandles val="exact"/>
        </dgm:presLayoutVars>
      </dgm:prSet>
      <dgm:spPr/>
    </dgm:pt>
    <dgm:pt modelId="{F311A665-3137-4300-950B-E54401EC5660}" type="pres">
      <dgm:prSet presAssocID="{992C2670-2EF7-49F9-8A4F-80B05E4E6C92}" presName="node" presStyleLbl="node1" presStyleIdx="0" presStyleCnt="6">
        <dgm:presLayoutVars>
          <dgm:bulletEnabled val="1"/>
        </dgm:presLayoutVars>
      </dgm:prSet>
      <dgm:spPr/>
    </dgm:pt>
    <dgm:pt modelId="{DDE30B07-8478-41F2-B894-0F2AA07C7605}" type="pres">
      <dgm:prSet presAssocID="{5EF7F97E-344D-4661-8934-E97C6D647560}" presName="sibTrans" presStyleLbl="sibTrans1D1" presStyleIdx="0" presStyleCnt="5"/>
      <dgm:spPr/>
    </dgm:pt>
    <dgm:pt modelId="{FB87BE45-5BC4-4E9B-97DF-B11617828156}" type="pres">
      <dgm:prSet presAssocID="{5EF7F97E-344D-4661-8934-E97C6D647560}" presName="connectorText" presStyleLbl="sibTrans1D1" presStyleIdx="0" presStyleCnt="5"/>
      <dgm:spPr/>
    </dgm:pt>
    <dgm:pt modelId="{B618E5DE-799C-4006-BF55-7323BB010E92}" type="pres">
      <dgm:prSet presAssocID="{E8F7EE27-1062-4BC4-B5C5-14944A68346E}" presName="node" presStyleLbl="node1" presStyleIdx="1" presStyleCnt="6">
        <dgm:presLayoutVars>
          <dgm:bulletEnabled val="1"/>
        </dgm:presLayoutVars>
      </dgm:prSet>
      <dgm:spPr/>
    </dgm:pt>
    <dgm:pt modelId="{F758A0B2-2434-4F82-B11E-283AA2D4002F}" type="pres">
      <dgm:prSet presAssocID="{CD60FD2C-1B08-41A4-9DA6-142279030C90}" presName="sibTrans" presStyleLbl="sibTrans1D1" presStyleIdx="1" presStyleCnt="5"/>
      <dgm:spPr/>
    </dgm:pt>
    <dgm:pt modelId="{669EFC5D-DEB4-4B61-A688-8C57B7FBB960}" type="pres">
      <dgm:prSet presAssocID="{CD60FD2C-1B08-41A4-9DA6-142279030C90}" presName="connectorText" presStyleLbl="sibTrans1D1" presStyleIdx="1" presStyleCnt="5"/>
      <dgm:spPr/>
    </dgm:pt>
    <dgm:pt modelId="{B1E6D132-D7E9-49B5-90C4-B5142BC29CEF}" type="pres">
      <dgm:prSet presAssocID="{D0713ECB-63E7-4564-942B-57B19187EBC3}" presName="node" presStyleLbl="node1" presStyleIdx="2" presStyleCnt="6">
        <dgm:presLayoutVars>
          <dgm:bulletEnabled val="1"/>
        </dgm:presLayoutVars>
      </dgm:prSet>
      <dgm:spPr/>
    </dgm:pt>
    <dgm:pt modelId="{AEDCEE27-4754-4829-B051-346CAB3BA52B}" type="pres">
      <dgm:prSet presAssocID="{1B30CF5B-7D47-44EF-A947-843BDAC8CA1D}" presName="sibTrans" presStyleLbl="sibTrans1D1" presStyleIdx="2" presStyleCnt="5"/>
      <dgm:spPr/>
    </dgm:pt>
    <dgm:pt modelId="{4BD987F8-FF1E-4BEA-8EB2-BA3F9B351D34}" type="pres">
      <dgm:prSet presAssocID="{1B30CF5B-7D47-44EF-A947-843BDAC8CA1D}" presName="connectorText" presStyleLbl="sibTrans1D1" presStyleIdx="2" presStyleCnt="5"/>
      <dgm:spPr/>
    </dgm:pt>
    <dgm:pt modelId="{EBA2CC71-4C53-4768-9AB9-1EC786BAB99F}" type="pres">
      <dgm:prSet presAssocID="{4F185083-D251-444F-8E71-1FDBE414FBE2}" presName="node" presStyleLbl="node1" presStyleIdx="3" presStyleCnt="6">
        <dgm:presLayoutVars>
          <dgm:bulletEnabled val="1"/>
        </dgm:presLayoutVars>
      </dgm:prSet>
      <dgm:spPr/>
    </dgm:pt>
    <dgm:pt modelId="{9BC11BC8-8473-45E7-8D20-EFDF6D4ED772}" type="pres">
      <dgm:prSet presAssocID="{4B031DBE-B573-4269-B47E-3DEA701F0635}" presName="sibTrans" presStyleLbl="sibTrans1D1" presStyleIdx="3" presStyleCnt="5"/>
      <dgm:spPr/>
    </dgm:pt>
    <dgm:pt modelId="{7032C817-8777-4161-B7DE-713B13203E13}" type="pres">
      <dgm:prSet presAssocID="{4B031DBE-B573-4269-B47E-3DEA701F0635}" presName="connectorText" presStyleLbl="sibTrans1D1" presStyleIdx="3" presStyleCnt="5"/>
      <dgm:spPr/>
    </dgm:pt>
    <dgm:pt modelId="{ECCD7633-EC33-4027-A4FC-7B1E1C5A2973}" type="pres">
      <dgm:prSet presAssocID="{E8B3C29A-C744-4D9C-A838-A2720DD509EF}" presName="node" presStyleLbl="node1" presStyleIdx="4" presStyleCnt="6">
        <dgm:presLayoutVars>
          <dgm:bulletEnabled val="1"/>
        </dgm:presLayoutVars>
      </dgm:prSet>
      <dgm:spPr/>
    </dgm:pt>
    <dgm:pt modelId="{A85AC15A-4303-4D23-8A26-0ADE365E5D07}" type="pres">
      <dgm:prSet presAssocID="{34658031-5540-495D-A18F-AA1E35A29F57}" presName="sibTrans" presStyleLbl="sibTrans1D1" presStyleIdx="4" presStyleCnt="5"/>
      <dgm:spPr/>
    </dgm:pt>
    <dgm:pt modelId="{3346E358-AD6B-4A2F-940C-DBD5FF825864}" type="pres">
      <dgm:prSet presAssocID="{34658031-5540-495D-A18F-AA1E35A29F57}" presName="connectorText" presStyleLbl="sibTrans1D1" presStyleIdx="4" presStyleCnt="5"/>
      <dgm:spPr/>
    </dgm:pt>
    <dgm:pt modelId="{69D79E6C-4503-4DE3-BE1A-CAC1248063AD}" type="pres">
      <dgm:prSet presAssocID="{0812E4FD-A94F-4645-911A-AD66D0E4A611}" presName="node" presStyleLbl="node1" presStyleIdx="5" presStyleCnt="6">
        <dgm:presLayoutVars>
          <dgm:bulletEnabled val="1"/>
        </dgm:presLayoutVars>
      </dgm:prSet>
      <dgm:spPr/>
    </dgm:pt>
  </dgm:ptLst>
  <dgm:cxnLst>
    <dgm:cxn modelId="{92A78303-C0E0-452B-8B7F-8334712349AD}" type="presOf" srcId="{CD60FD2C-1B08-41A4-9DA6-142279030C90}" destId="{F758A0B2-2434-4F82-B11E-283AA2D4002F}" srcOrd="0" destOrd="0" presId="urn:microsoft.com/office/officeart/2016/7/layout/RepeatingBendingProcessNew"/>
    <dgm:cxn modelId="{DC1A7105-9C17-422D-ACEA-B340769A1918}" srcId="{4272BFB0-E456-41AD-9744-16360304DFDA}" destId="{D0713ECB-63E7-4564-942B-57B19187EBC3}" srcOrd="2" destOrd="0" parTransId="{C1B1762D-A6BB-4A42-9D72-5369FCBA55C4}" sibTransId="{1B30CF5B-7D47-44EF-A947-843BDAC8CA1D}"/>
    <dgm:cxn modelId="{ACC2EC07-3F52-4DAF-81A6-605E328E6D65}" type="presOf" srcId="{1B30CF5B-7D47-44EF-A947-843BDAC8CA1D}" destId="{4BD987F8-FF1E-4BEA-8EB2-BA3F9B351D34}" srcOrd="1" destOrd="0" presId="urn:microsoft.com/office/officeart/2016/7/layout/RepeatingBendingProcessNew"/>
    <dgm:cxn modelId="{EAB1180B-31EE-4F85-907C-F761232DCC7B}" srcId="{4272BFB0-E456-41AD-9744-16360304DFDA}" destId="{992C2670-2EF7-49F9-8A4F-80B05E4E6C92}" srcOrd="0" destOrd="0" parTransId="{2C3744A9-C0F2-4D7D-8D0F-834817A5130B}" sibTransId="{5EF7F97E-344D-4661-8934-E97C6D647560}"/>
    <dgm:cxn modelId="{9B95FE14-EAD5-495A-90CA-8942858FCCAE}" type="presOf" srcId="{4F185083-D251-444F-8E71-1FDBE414FBE2}" destId="{EBA2CC71-4C53-4768-9AB9-1EC786BAB99F}" srcOrd="0" destOrd="0" presId="urn:microsoft.com/office/officeart/2016/7/layout/RepeatingBendingProcessNew"/>
    <dgm:cxn modelId="{2A645B21-47DD-4B6A-AD00-21240F5636AA}" type="presOf" srcId="{1B30CF5B-7D47-44EF-A947-843BDAC8CA1D}" destId="{AEDCEE27-4754-4829-B051-346CAB3BA52B}" srcOrd="0" destOrd="0" presId="urn:microsoft.com/office/officeart/2016/7/layout/RepeatingBendingProcessNew"/>
    <dgm:cxn modelId="{EBB77838-E3BA-4E37-A5D2-69A384988F7C}" srcId="{4272BFB0-E456-41AD-9744-16360304DFDA}" destId="{4F185083-D251-444F-8E71-1FDBE414FBE2}" srcOrd="3" destOrd="0" parTransId="{1D7A052B-9E9E-4D46-B5D4-D5600DF5FA84}" sibTransId="{4B031DBE-B573-4269-B47E-3DEA701F0635}"/>
    <dgm:cxn modelId="{4E9AFE39-1219-4F89-A699-0EEB8AA2739F}" type="presOf" srcId="{4B031DBE-B573-4269-B47E-3DEA701F0635}" destId="{9BC11BC8-8473-45E7-8D20-EFDF6D4ED772}" srcOrd="0" destOrd="0" presId="urn:microsoft.com/office/officeart/2016/7/layout/RepeatingBendingProcessNew"/>
    <dgm:cxn modelId="{660F683F-552E-43F6-A81F-327415C4C26F}" type="presOf" srcId="{4B031DBE-B573-4269-B47E-3DEA701F0635}" destId="{7032C817-8777-4161-B7DE-713B13203E13}" srcOrd="1" destOrd="0" presId="urn:microsoft.com/office/officeart/2016/7/layout/RepeatingBendingProcessNew"/>
    <dgm:cxn modelId="{71641C64-E9AB-4862-BD57-91537FC337F2}" srcId="{4272BFB0-E456-41AD-9744-16360304DFDA}" destId="{0812E4FD-A94F-4645-911A-AD66D0E4A611}" srcOrd="5" destOrd="0" parTransId="{8E473DA9-868F-4528-B83E-4F6EF9753D11}" sibTransId="{DD5CCA50-CC67-4558-A9EC-07B7ECF87E73}"/>
    <dgm:cxn modelId="{2E072344-A51C-4030-83DE-BDF6A71D4707}" type="presOf" srcId="{34658031-5540-495D-A18F-AA1E35A29F57}" destId="{3346E358-AD6B-4A2F-940C-DBD5FF825864}" srcOrd="1" destOrd="0" presId="urn:microsoft.com/office/officeart/2016/7/layout/RepeatingBendingProcessNew"/>
    <dgm:cxn modelId="{84F95766-A009-4ED3-9BAD-726567F65E3D}" type="presOf" srcId="{E8B3C29A-C744-4D9C-A838-A2720DD509EF}" destId="{ECCD7633-EC33-4027-A4FC-7B1E1C5A2973}" srcOrd="0" destOrd="0" presId="urn:microsoft.com/office/officeart/2016/7/layout/RepeatingBendingProcessNew"/>
    <dgm:cxn modelId="{3813454D-C7E8-4517-9FB7-E58B5C631EE0}" srcId="{4272BFB0-E456-41AD-9744-16360304DFDA}" destId="{E8F7EE27-1062-4BC4-B5C5-14944A68346E}" srcOrd="1" destOrd="0" parTransId="{56E94DE8-EE8F-4DF5-9458-9090981571AC}" sibTransId="{CD60FD2C-1B08-41A4-9DA6-142279030C90}"/>
    <dgm:cxn modelId="{1F204657-4E6F-47AB-930E-A88FAA186C4C}" type="presOf" srcId="{992C2670-2EF7-49F9-8A4F-80B05E4E6C92}" destId="{F311A665-3137-4300-950B-E54401EC5660}" srcOrd="0" destOrd="0" presId="urn:microsoft.com/office/officeart/2016/7/layout/RepeatingBendingProcessNew"/>
    <dgm:cxn modelId="{0B280D78-2A38-4EA7-B5DE-1C44A63D0D5C}" srcId="{4272BFB0-E456-41AD-9744-16360304DFDA}" destId="{E8B3C29A-C744-4D9C-A838-A2720DD509EF}" srcOrd="4" destOrd="0" parTransId="{34312DF1-06BF-4C7D-AC3C-72A2E7D567EC}" sibTransId="{34658031-5540-495D-A18F-AA1E35A29F57}"/>
    <dgm:cxn modelId="{F444D683-7278-4C4F-A8A8-1B66DA144B54}" type="presOf" srcId="{E8F7EE27-1062-4BC4-B5C5-14944A68346E}" destId="{B618E5DE-799C-4006-BF55-7323BB010E92}" srcOrd="0" destOrd="0" presId="urn:microsoft.com/office/officeart/2016/7/layout/RepeatingBendingProcessNew"/>
    <dgm:cxn modelId="{52D8FD86-3D94-4896-B1EC-28D190E99F03}" type="presOf" srcId="{CD60FD2C-1B08-41A4-9DA6-142279030C90}" destId="{669EFC5D-DEB4-4B61-A688-8C57B7FBB960}" srcOrd="1" destOrd="0" presId="urn:microsoft.com/office/officeart/2016/7/layout/RepeatingBendingProcessNew"/>
    <dgm:cxn modelId="{AA8EA992-3604-4D0C-9478-227AF27A54D7}" type="presOf" srcId="{0812E4FD-A94F-4645-911A-AD66D0E4A611}" destId="{69D79E6C-4503-4DE3-BE1A-CAC1248063AD}" srcOrd="0" destOrd="0" presId="urn:microsoft.com/office/officeart/2016/7/layout/RepeatingBendingProcessNew"/>
    <dgm:cxn modelId="{D65CB4A5-5A6B-4F15-8ECB-7ECD2F4B3683}" type="presOf" srcId="{5EF7F97E-344D-4661-8934-E97C6D647560}" destId="{FB87BE45-5BC4-4E9B-97DF-B11617828156}" srcOrd="1" destOrd="0" presId="urn:microsoft.com/office/officeart/2016/7/layout/RepeatingBendingProcessNew"/>
    <dgm:cxn modelId="{F0C833C2-BDCA-4DA6-96ED-8BC6500C5D73}" type="presOf" srcId="{4272BFB0-E456-41AD-9744-16360304DFDA}" destId="{CDCE4840-5248-415B-9776-B8AA90853E3D}" srcOrd="0" destOrd="0" presId="urn:microsoft.com/office/officeart/2016/7/layout/RepeatingBendingProcessNew"/>
    <dgm:cxn modelId="{5F3FE8CC-3F65-4A84-9D3E-C902E7424A54}" type="presOf" srcId="{D0713ECB-63E7-4564-942B-57B19187EBC3}" destId="{B1E6D132-D7E9-49B5-90C4-B5142BC29CEF}" srcOrd="0" destOrd="0" presId="urn:microsoft.com/office/officeart/2016/7/layout/RepeatingBendingProcessNew"/>
    <dgm:cxn modelId="{4C66BAE2-2CD1-41EC-9360-9A42BF2F960D}" type="presOf" srcId="{34658031-5540-495D-A18F-AA1E35A29F57}" destId="{A85AC15A-4303-4D23-8A26-0ADE365E5D07}" srcOrd="0" destOrd="0" presId="urn:microsoft.com/office/officeart/2016/7/layout/RepeatingBendingProcessNew"/>
    <dgm:cxn modelId="{C3B42AF6-6E49-45C9-85F0-1DF9DB20E484}" type="presOf" srcId="{5EF7F97E-344D-4661-8934-E97C6D647560}" destId="{DDE30B07-8478-41F2-B894-0F2AA07C7605}" srcOrd="0" destOrd="0" presId="urn:microsoft.com/office/officeart/2016/7/layout/RepeatingBendingProcessNew"/>
    <dgm:cxn modelId="{B802E759-B5E2-495B-9EDC-B52F9F05D035}" type="presParOf" srcId="{CDCE4840-5248-415B-9776-B8AA90853E3D}" destId="{F311A665-3137-4300-950B-E54401EC5660}" srcOrd="0" destOrd="0" presId="urn:microsoft.com/office/officeart/2016/7/layout/RepeatingBendingProcessNew"/>
    <dgm:cxn modelId="{EA07C2DD-AADD-472F-AF1D-1F9E54885E4C}" type="presParOf" srcId="{CDCE4840-5248-415B-9776-B8AA90853E3D}" destId="{DDE30B07-8478-41F2-B894-0F2AA07C7605}" srcOrd="1" destOrd="0" presId="urn:microsoft.com/office/officeart/2016/7/layout/RepeatingBendingProcessNew"/>
    <dgm:cxn modelId="{BFB7EC20-D6BC-4D2A-88BD-85EAA328FF2F}" type="presParOf" srcId="{DDE30B07-8478-41F2-B894-0F2AA07C7605}" destId="{FB87BE45-5BC4-4E9B-97DF-B11617828156}" srcOrd="0" destOrd="0" presId="urn:microsoft.com/office/officeart/2016/7/layout/RepeatingBendingProcessNew"/>
    <dgm:cxn modelId="{CB0EBE0B-D6FE-4D0B-8DA1-2C1D6A64FAFB}" type="presParOf" srcId="{CDCE4840-5248-415B-9776-B8AA90853E3D}" destId="{B618E5DE-799C-4006-BF55-7323BB010E92}" srcOrd="2" destOrd="0" presId="urn:microsoft.com/office/officeart/2016/7/layout/RepeatingBendingProcessNew"/>
    <dgm:cxn modelId="{9B592634-C7D5-40C7-9B67-4C48CFA8CDBF}" type="presParOf" srcId="{CDCE4840-5248-415B-9776-B8AA90853E3D}" destId="{F758A0B2-2434-4F82-B11E-283AA2D4002F}" srcOrd="3" destOrd="0" presId="urn:microsoft.com/office/officeart/2016/7/layout/RepeatingBendingProcessNew"/>
    <dgm:cxn modelId="{A6A21E13-61B0-435B-98EB-4FFEE7AEE940}" type="presParOf" srcId="{F758A0B2-2434-4F82-B11E-283AA2D4002F}" destId="{669EFC5D-DEB4-4B61-A688-8C57B7FBB960}" srcOrd="0" destOrd="0" presId="urn:microsoft.com/office/officeart/2016/7/layout/RepeatingBendingProcessNew"/>
    <dgm:cxn modelId="{FE627FE8-DFE8-40D2-B47A-78F30E1CC02B}" type="presParOf" srcId="{CDCE4840-5248-415B-9776-B8AA90853E3D}" destId="{B1E6D132-D7E9-49B5-90C4-B5142BC29CEF}" srcOrd="4" destOrd="0" presId="urn:microsoft.com/office/officeart/2016/7/layout/RepeatingBendingProcessNew"/>
    <dgm:cxn modelId="{FBC11274-A5D0-4F68-B037-8ABC4E334861}" type="presParOf" srcId="{CDCE4840-5248-415B-9776-B8AA90853E3D}" destId="{AEDCEE27-4754-4829-B051-346CAB3BA52B}" srcOrd="5" destOrd="0" presId="urn:microsoft.com/office/officeart/2016/7/layout/RepeatingBendingProcessNew"/>
    <dgm:cxn modelId="{4C39CBEE-CA8C-431D-82E3-B808B3EFA581}" type="presParOf" srcId="{AEDCEE27-4754-4829-B051-346CAB3BA52B}" destId="{4BD987F8-FF1E-4BEA-8EB2-BA3F9B351D34}" srcOrd="0" destOrd="0" presId="urn:microsoft.com/office/officeart/2016/7/layout/RepeatingBendingProcessNew"/>
    <dgm:cxn modelId="{6FE00B8C-FE9B-4579-9BF3-4D6F464A67D3}" type="presParOf" srcId="{CDCE4840-5248-415B-9776-B8AA90853E3D}" destId="{EBA2CC71-4C53-4768-9AB9-1EC786BAB99F}" srcOrd="6" destOrd="0" presId="urn:microsoft.com/office/officeart/2016/7/layout/RepeatingBendingProcessNew"/>
    <dgm:cxn modelId="{BDF14CC4-2FC8-4ADE-A6C5-DE0DAD4B47E0}" type="presParOf" srcId="{CDCE4840-5248-415B-9776-B8AA90853E3D}" destId="{9BC11BC8-8473-45E7-8D20-EFDF6D4ED772}" srcOrd="7" destOrd="0" presId="urn:microsoft.com/office/officeart/2016/7/layout/RepeatingBendingProcessNew"/>
    <dgm:cxn modelId="{0D5F1BB4-409C-45AB-8720-5C61728DA90D}" type="presParOf" srcId="{9BC11BC8-8473-45E7-8D20-EFDF6D4ED772}" destId="{7032C817-8777-4161-B7DE-713B13203E13}" srcOrd="0" destOrd="0" presId="urn:microsoft.com/office/officeart/2016/7/layout/RepeatingBendingProcessNew"/>
    <dgm:cxn modelId="{8899BB5F-1789-44D4-88D9-CB009D0B5DA2}" type="presParOf" srcId="{CDCE4840-5248-415B-9776-B8AA90853E3D}" destId="{ECCD7633-EC33-4027-A4FC-7B1E1C5A2973}" srcOrd="8" destOrd="0" presId="urn:microsoft.com/office/officeart/2016/7/layout/RepeatingBendingProcessNew"/>
    <dgm:cxn modelId="{531525E7-D68F-4482-BB39-3F77432C46E7}" type="presParOf" srcId="{CDCE4840-5248-415B-9776-B8AA90853E3D}" destId="{A85AC15A-4303-4D23-8A26-0ADE365E5D07}" srcOrd="9" destOrd="0" presId="urn:microsoft.com/office/officeart/2016/7/layout/RepeatingBendingProcessNew"/>
    <dgm:cxn modelId="{0CCF65A3-EE4C-46F1-BAB3-081C651A5D26}" type="presParOf" srcId="{A85AC15A-4303-4D23-8A26-0ADE365E5D07}" destId="{3346E358-AD6B-4A2F-940C-DBD5FF825864}" srcOrd="0" destOrd="0" presId="urn:microsoft.com/office/officeart/2016/7/layout/RepeatingBendingProcessNew"/>
    <dgm:cxn modelId="{4BCA1549-53F2-4956-9FF7-B9A41CCB7122}" type="presParOf" srcId="{CDCE4840-5248-415B-9776-B8AA90853E3D}" destId="{69D79E6C-4503-4DE3-BE1A-CAC1248063AD}" srcOrd="10" destOrd="0" presId="urn:microsoft.com/office/officeart/2016/7/layout/RepeatingBendingProcessNew"/>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E158E9-FB04-4903-84C4-F6DD0702B684}">
      <dsp:nvSpPr>
        <dsp:cNvPr id="0" name=""/>
        <dsp:cNvSpPr/>
      </dsp:nvSpPr>
      <dsp:spPr>
        <a:xfrm>
          <a:off x="0" y="409185"/>
          <a:ext cx="8633657" cy="1285200"/>
        </a:xfrm>
        <a:prstGeom prst="rect">
          <a:avLst/>
        </a:prstGeom>
        <a:solidFill>
          <a:schemeClr val="lt1">
            <a:alpha val="90000"/>
            <a:hueOff val="0"/>
            <a:satOff val="0"/>
            <a:lumOff val="0"/>
            <a:alphaOff val="0"/>
          </a:schemeClr>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70068" tIns="499872" rIns="670068" bIns="170688" numCol="1" spcCol="1270" anchor="t" anchorCtr="0">
          <a:noAutofit/>
        </a:bodyPr>
        <a:lstStyle/>
        <a:p>
          <a:pPr marL="228600" lvl="1" indent="-228600" algn="ctr" defTabSz="1066800" rtl="0">
            <a:lnSpc>
              <a:spcPct val="90000"/>
            </a:lnSpc>
            <a:spcBef>
              <a:spcPct val="0"/>
            </a:spcBef>
            <a:spcAft>
              <a:spcPct val="15000"/>
            </a:spcAft>
            <a:buFontTx/>
            <a:buNone/>
          </a:pPr>
          <a:r>
            <a:rPr lang="en-CA" altLang="en-US" sz="2400" kern="1200">
              <a:latin typeface="Arial"/>
              <a:cs typeface="Arial"/>
            </a:rPr>
            <a:t>Facilitators can’t promise or control an allergen-free environment.  </a:t>
          </a:r>
          <a:endParaRPr lang="en-US" sz="2400" kern="1200">
            <a:latin typeface="Arial" panose="020B0604020202020204" pitchFamily="34" charset="0"/>
            <a:cs typeface="Arial" panose="020B0604020202020204" pitchFamily="34" charset="0"/>
          </a:endParaRPr>
        </a:p>
      </dsp:txBody>
      <dsp:txXfrm>
        <a:off x="0" y="409185"/>
        <a:ext cx="8633657" cy="1285200"/>
      </dsp:txXfrm>
    </dsp:sp>
    <dsp:sp modelId="{08246B8F-A17B-4DB4-ABA0-BBC53F0B6B6D}">
      <dsp:nvSpPr>
        <dsp:cNvPr id="0" name=""/>
        <dsp:cNvSpPr/>
      </dsp:nvSpPr>
      <dsp:spPr>
        <a:xfrm>
          <a:off x="1289194" y="118269"/>
          <a:ext cx="6043559" cy="708480"/>
        </a:xfrm>
        <a:prstGeom prst="roundRect">
          <a:avLst/>
        </a:prstGeom>
        <a:solidFill>
          <a:srgbClr val="C00000"/>
        </a:solidFill>
        <a:ln w="12700" cap="flat" cmpd="sng" algn="ctr">
          <a:solidFill>
            <a:srgbClr val="ED1B2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432" tIns="0" rIns="228432" bIns="0" numCol="1" spcCol="1270" anchor="ctr" anchorCtr="0">
          <a:noAutofit/>
        </a:bodyPr>
        <a:lstStyle/>
        <a:p>
          <a:pPr marL="0" lvl="0" indent="0" algn="ctr" defTabSz="1066800">
            <a:lnSpc>
              <a:spcPct val="90000"/>
            </a:lnSpc>
            <a:spcBef>
              <a:spcPct val="0"/>
            </a:spcBef>
            <a:spcAft>
              <a:spcPct val="35000"/>
            </a:spcAft>
            <a:buNone/>
          </a:pPr>
          <a:r>
            <a:rPr lang="en-CA" sz="2400" b="1" kern="1200">
              <a:latin typeface="Arial"/>
              <a:cs typeface="Arial"/>
            </a:rPr>
            <a:t>Allergies</a:t>
          </a:r>
          <a:endParaRPr lang="en-US" sz="2400" b="1" kern="1200">
            <a:latin typeface="Arial"/>
            <a:cs typeface="Arial"/>
          </a:endParaRPr>
        </a:p>
      </dsp:txBody>
      <dsp:txXfrm>
        <a:off x="1323779" y="152854"/>
        <a:ext cx="5974389" cy="639310"/>
      </dsp:txXfrm>
    </dsp:sp>
    <dsp:sp modelId="{7C736F02-C2FE-40D6-903E-78CD8AEDDDAC}">
      <dsp:nvSpPr>
        <dsp:cNvPr id="0" name=""/>
        <dsp:cNvSpPr/>
      </dsp:nvSpPr>
      <dsp:spPr>
        <a:xfrm>
          <a:off x="0" y="2513691"/>
          <a:ext cx="8633657" cy="1738800"/>
        </a:xfrm>
        <a:prstGeom prst="rect">
          <a:avLst/>
        </a:prstGeom>
        <a:solidFill>
          <a:schemeClr val="lt1">
            <a:alpha val="90000"/>
            <a:hueOff val="0"/>
            <a:satOff val="0"/>
            <a:lumOff val="0"/>
            <a:alphaOff val="0"/>
          </a:schemeClr>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70068" tIns="499872" rIns="670068" bIns="192024" numCol="1" spcCol="1270" anchor="t" anchorCtr="0">
          <a:noAutofit/>
        </a:bodyPr>
        <a:lstStyle/>
        <a:p>
          <a:pPr marL="228600" lvl="1" indent="-228600" algn="ctr" defTabSz="914400">
            <a:lnSpc>
              <a:spcPct val="90000"/>
            </a:lnSpc>
            <a:spcBef>
              <a:spcPct val="0"/>
            </a:spcBef>
            <a:spcAft>
              <a:spcPct val="15000"/>
            </a:spcAft>
            <a:buClr>
              <a:schemeClr val="accent2"/>
            </a:buClr>
            <a:buFont typeface="Lucida Grande"/>
            <a:buNone/>
            <a:tabLst/>
          </a:pPr>
          <a:r>
            <a:rPr lang="en-US" altLang="en-US" sz="2700" kern="1200">
              <a:latin typeface="Arial"/>
              <a:cs typeface="Arial"/>
            </a:rPr>
            <a:t>Goal of the program is to encourage </a:t>
          </a:r>
          <a:r>
            <a:rPr lang="en-US" altLang="en-US" sz="2700" b="1" kern="1200">
              <a:latin typeface="Arial"/>
              <a:cs typeface="Arial"/>
            </a:rPr>
            <a:t>skill building </a:t>
          </a:r>
          <a:r>
            <a:rPr lang="en-US" altLang="en-US" sz="2700" kern="1200">
              <a:latin typeface="Arial"/>
              <a:cs typeface="Arial"/>
            </a:rPr>
            <a:t>related to cooking and to foster a positive relationship with food. </a:t>
          </a:r>
          <a:endParaRPr lang="en-US" sz="2700" kern="1200">
            <a:latin typeface="Arial"/>
            <a:cs typeface="Arial"/>
          </a:endParaRPr>
        </a:p>
      </dsp:txBody>
      <dsp:txXfrm>
        <a:off x="0" y="2513691"/>
        <a:ext cx="8633657" cy="1738800"/>
      </dsp:txXfrm>
    </dsp:sp>
    <dsp:sp modelId="{E10C1508-368F-43EE-99D2-161E0E135DB5}">
      <dsp:nvSpPr>
        <dsp:cNvPr id="0" name=""/>
        <dsp:cNvSpPr/>
      </dsp:nvSpPr>
      <dsp:spPr>
        <a:xfrm>
          <a:off x="1207244" y="1852622"/>
          <a:ext cx="6252062" cy="1043945"/>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432" tIns="0" rIns="228432" bIns="0" numCol="1" spcCol="1270" anchor="ctr" anchorCtr="0">
          <a:noAutofit/>
        </a:bodyPr>
        <a:lstStyle/>
        <a:p>
          <a:pPr marL="0" lvl="0" indent="0" algn="ctr" defTabSz="1066800" rtl="0">
            <a:lnSpc>
              <a:spcPct val="90000"/>
            </a:lnSpc>
            <a:spcBef>
              <a:spcPct val="0"/>
            </a:spcBef>
            <a:spcAft>
              <a:spcPct val="35000"/>
            </a:spcAft>
            <a:buClr>
              <a:srgbClr val="FF0000"/>
            </a:buClr>
            <a:buFontTx/>
            <a:buNone/>
          </a:pPr>
          <a:r>
            <a:rPr lang="en-US" altLang="en-US" sz="2400" b="1" i="0" kern="1200">
              <a:latin typeface="Arial"/>
              <a:cs typeface="Arial"/>
            </a:rPr>
            <a:t>Body weight, shape, or size should </a:t>
          </a:r>
          <a:r>
            <a:rPr lang="en-US" altLang="en-US" sz="2400" b="1" i="0" u="sng" kern="1200">
              <a:latin typeface="Arial"/>
              <a:cs typeface="Arial"/>
            </a:rPr>
            <a:t>not</a:t>
          </a:r>
          <a:r>
            <a:rPr lang="en-US" altLang="en-US" sz="2400" b="1" i="0" kern="1200">
              <a:latin typeface="Arial"/>
              <a:cs typeface="Arial"/>
            </a:rPr>
            <a:t> be a topic of discussion. </a:t>
          </a:r>
          <a:endParaRPr lang="en-US" sz="2400" b="1" i="0" kern="1200">
            <a:latin typeface="Arial" panose="020B0604020202020204" pitchFamily="34" charset="0"/>
            <a:cs typeface="Arial" panose="020B0604020202020204" pitchFamily="34" charset="0"/>
          </a:endParaRPr>
        </a:p>
      </dsp:txBody>
      <dsp:txXfrm>
        <a:off x="1258205" y="1903583"/>
        <a:ext cx="6150140" cy="942023"/>
      </dsp:txXfrm>
    </dsp:sp>
    <dsp:sp modelId="{4E5B37E0-ABDC-4D71-A98B-35C653471A64}">
      <dsp:nvSpPr>
        <dsp:cNvPr id="0" name=""/>
        <dsp:cNvSpPr/>
      </dsp:nvSpPr>
      <dsp:spPr>
        <a:xfrm>
          <a:off x="0" y="4736331"/>
          <a:ext cx="8633657" cy="1323000"/>
        </a:xfrm>
        <a:prstGeom prst="rect">
          <a:avLst/>
        </a:prstGeom>
        <a:solidFill>
          <a:schemeClr val="lt1">
            <a:alpha val="90000"/>
            <a:hueOff val="0"/>
            <a:satOff val="0"/>
            <a:lumOff val="0"/>
            <a:alphaOff val="0"/>
          </a:schemeClr>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70068" tIns="499872" rIns="670068" bIns="170688" numCol="1" spcCol="1270" anchor="t" anchorCtr="0">
          <a:noAutofit/>
        </a:bodyPr>
        <a:lstStyle/>
        <a:p>
          <a:pPr marL="228600" lvl="1" indent="-228600" algn="ctr" defTabSz="1066800" rtl="0">
            <a:lnSpc>
              <a:spcPct val="90000"/>
            </a:lnSpc>
            <a:spcBef>
              <a:spcPct val="0"/>
            </a:spcBef>
            <a:spcAft>
              <a:spcPct val="15000"/>
            </a:spcAft>
            <a:buNone/>
          </a:pPr>
          <a:r>
            <a:rPr lang="en-US" sz="2400" kern="1200">
              <a:latin typeface="Arial" panose="020B0604020202020204"/>
            </a:rPr>
            <a:t>Focus discussions about cooking and food rather than on nutrition and healthy eating.</a:t>
          </a:r>
          <a:endParaRPr lang="en-US" sz="2400" kern="1200"/>
        </a:p>
      </dsp:txBody>
      <dsp:txXfrm>
        <a:off x="0" y="4736331"/>
        <a:ext cx="8633657" cy="1323000"/>
      </dsp:txXfrm>
    </dsp:sp>
    <dsp:sp modelId="{5D507E26-E85A-46F7-876B-E555EC6A4DDE}">
      <dsp:nvSpPr>
        <dsp:cNvPr id="0" name=""/>
        <dsp:cNvSpPr/>
      </dsp:nvSpPr>
      <dsp:spPr>
        <a:xfrm>
          <a:off x="1347877" y="4355027"/>
          <a:ext cx="6043559" cy="708480"/>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432" tIns="0" rIns="228432" bIns="0" numCol="1" spcCol="1270" anchor="ctr" anchorCtr="0">
          <a:noAutofit/>
        </a:bodyPr>
        <a:lstStyle/>
        <a:p>
          <a:pPr marL="0" lvl="0" indent="0" algn="ctr" defTabSz="1066800" rtl="0">
            <a:lnSpc>
              <a:spcPct val="90000"/>
            </a:lnSpc>
            <a:spcBef>
              <a:spcPct val="0"/>
            </a:spcBef>
            <a:spcAft>
              <a:spcPct val="35000"/>
            </a:spcAft>
            <a:buNone/>
          </a:pPr>
          <a:r>
            <a:rPr lang="en-CA" sz="2400" b="1" kern="1200">
              <a:latin typeface="Arial"/>
              <a:cs typeface="Arial"/>
            </a:rPr>
            <a:t>Focus on food rather than nutrition</a:t>
          </a:r>
          <a:endParaRPr lang="en-US" sz="2400" b="1" kern="1200">
            <a:latin typeface="Arial"/>
            <a:cs typeface="Arial"/>
          </a:endParaRPr>
        </a:p>
      </dsp:txBody>
      <dsp:txXfrm>
        <a:off x="1382462" y="4389612"/>
        <a:ext cx="5974389" cy="6393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E30B07-8478-41F2-B894-0F2AA07C7605}">
      <dsp:nvSpPr>
        <dsp:cNvPr id="0" name=""/>
        <dsp:cNvSpPr/>
      </dsp:nvSpPr>
      <dsp:spPr>
        <a:xfrm>
          <a:off x="2480674" y="1644582"/>
          <a:ext cx="538856" cy="91440"/>
        </a:xfrm>
        <a:custGeom>
          <a:avLst/>
          <a:gdLst/>
          <a:ahLst/>
          <a:cxnLst/>
          <a:rect l="0" t="0" r="0" b="0"/>
          <a:pathLst>
            <a:path>
              <a:moveTo>
                <a:pt x="0" y="45720"/>
              </a:moveTo>
              <a:lnTo>
                <a:pt x="538856" y="45720"/>
              </a:lnTo>
            </a:path>
          </a:pathLst>
        </a:custGeom>
        <a:noFill/>
        <a:ln w="6350" cap="flat" cmpd="sng" algn="ctr">
          <a:solidFill>
            <a:srgbClr val="C0000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35865" y="1687455"/>
        <a:ext cx="28472" cy="5694"/>
      </dsp:txXfrm>
    </dsp:sp>
    <dsp:sp modelId="{F311A665-3137-4300-950B-E54401EC5660}">
      <dsp:nvSpPr>
        <dsp:cNvPr id="0" name=""/>
        <dsp:cNvSpPr/>
      </dsp:nvSpPr>
      <dsp:spPr>
        <a:xfrm>
          <a:off x="6577" y="947533"/>
          <a:ext cx="2475896" cy="1485538"/>
        </a:xfrm>
        <a:prstGeom prst="rect">
          <a:avLst/>
        </a:prstGeom>
        <a:gradFill flip="none" rotWithShape="0">
          <a:gsLst>
            <a:gs pos="100000">
              <a:srgbClr val="C00000"/>
            </a:gs>
            <a:gs pos="0">
              <a:srgbClr val="C00000"/>
            </a:gs>
            <a:gs pos="0">
              <a:srgbClr val="B30000"/>
            </a:gs>
            <a:gs pos="100000">
              <a:srgbClr val="C00000"/>
            </a:gs>
          </a:gsLst>
          <a:path path="circle">
            <a:fillToRect l="100000" t="100000"/>
          </a:path>
          <a:tileRect r="-100000" b="-10000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321" tIns="127348" rIns="121321" bIns="127348" numCol="1" spcCol="1270" anchor="ctr" anchorCtr="0">
          <a:noAutofit/>
        </a:bodyPr>
        <a:lstStyle/>
        <a:p>
          <a:pPr marL="0" lvl="0" indent="0" algn="ctr" defTabSz="711200">
            <a:lnSpc>
              <a:spcPct val="90000"/>
            </a:lnSpc>
            <a:spcBef>
              <a:spcPct val="0"/>
            </a:spcBef>
            <a:spcAft>
              <a:spcPct val="35000"/>
            </a:spcAft>
            <a:buNone/>
          </a:pPr>
          <a:r>
            <a:rPr lang="en-CA" sz="1600" kern="1200">
              <a:latin typeface="Arial"/>
              <a:cs typeface="Arial"/>
            </a:rPr>
            <a:t>Clean and sanitize all tables where food preparation will occur</a:t>
          </a:r>
          <a:endParaRPr lang="en-US" sz="1600" kern="1200">
            <a:latin typeface="Arial"/>
            <a:cs typeface="Arial"/>
          </a:endParaRPr>
        </a:p>
      </dsp:txBody>
      <dsp:txXfrm>
        <a:off x="6577" y="947533"/>
        <a:ext cx="2475896" cy="1485538"/>
      </dsp:txXfrm>
    </dsp:sp>
    <dsp:sp modelId="{F758A0B2-2434-4F82-B11E-283AA2D4002F}">
      <dsp:nvSpPr>
        <dsp:cNvPr id="0" name=""/>
        <dsp:cNvSpPr/>
      </dsp:nvSpPr>
      <dsp:spPr>
        <a:xfrm>
          <a:off x="5526027" y="1644582"/>
          <a:ext cx="538856" cy="91440"/>
        </a:xfrm>
        <a:custGeom>
          <a:avLst/>
          <a:gdLst/>
          <a:ahLst/>
          <a:cxnLst/>
          <a:rect l="0" t="0" r="0" b="0"/>
          <a:pathLst>
            <a:path>
              <a:moveTo>
                <a:pt x="0" y="45720"/>
              </a:moveTo>
              <a:lnTo>
                <a:pt x="538856" y="45720"/>
              </a:lnTo>
            </a:path>
          </a:pathLst>
        </a:custGeom>
        <a:noFill/>
        <a:ln w="6350" cap="flat" cmpd="sng" algn="ctr">
          <a:solidFill>
            <a:srgbClr val="C0000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781219" y="1687455"/>
        <a:ext cx="28472" cy="5694"/>
      </dsp:txXfrm>
    </dsp:sp>
    <dsp:sp modelId="{B618E5DE-799C-4006-BF55-7323BB010E92}">
      <dsp:nvSpPr>
        <dsp:cNvPr id="0" name=""/>
        <dsp:cNvSpPr/>
      </dsp:nvSpPr>
      <dsp:spPr>
        <a:xfrm>
          <a:off x="3051930" y="947533"/>
          <a:ext cx="2475896" cy="1485538"/>
        </a:xfrm>
        <a:prstGeom prst="rect">
          <a:avLst/>
        </a:prstGeom>
        <a:gradFill flip="none" rotWithShape="0">
          <a:gsLst>
            <a:gs pos="100000">
              <a:srgbClr val="C00000"/>
            </a:gs>
            <a:gs pos="0">
              <a:srgbClr val="C00000"/>
            </a:gs>
            <a:gs pos="0">
              <a:srgbClr val="B30000"/>
            </a:gs>
            <a:gs pos="100000">
              <a:srgbClr val="C00000"/>
            </a:gs>
          </a:gsLst>
          <a:path path="circle">
            <a:fillToRect l="100000" t="100000"/>
          </a:path>
          <a:tileRect r="-100000" b="-10000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321" tIns="127348" rIns="121321" bIns="127348" numCol="1" spcCol="1270" anchor="ctr" anchorCtr="0">
          <a:noAutofit/>
        </a:bodyPr>
        <a:lstStyle/>
        <a:p>
          <a:pPr marL="0" lvl="0" indent="0" algn="ctr" defTabSz="711200">
            <a:lnSpc>
              <a:spcPct val="90000"/>
            </a:lnSpc>
            <a:spcBef>
              <a:spcPct val="0"/>
            </a:spcBef>
            <a:spcAft>
              <a:spcPct val="35000"/>
            </a:spcAft>
            <a:buNone/>
          </a:pPr>
          <a:r>
            <a:rPr lang="en-CA" sz="1600" kern="1200">
              <a:latin typeface="Arial"/>
              <a:cs typeface="Arial"/>
            </a:rPr>
            <a:t>Equipment, utensils, dishes should be clean and sanitized</a:t>
          </a:r>
          <a:endParaRPr lang="en-US" sz="1600" kern="1200">
            <a:latin typeface="Arial"/>
            <a:cs typeface="Arial"/>
          </a:endParaRPr>
        </a:p>
      </dsp:txBody>
      <dsp:txXfrm>
        <a:off x="3051930" y="947533"/>
        <a:ext cx="2475896" cy="1485538"/>
      </dsp:txXfrm>
    </dsp:sp>
    <dsp:sp modelId="{AEDCEE27-4754-4829-B051-346CAB3BA52B}">
      <dsp:nvSpPr>
        <dsp:cNvPr id="0" name=""/>
        <dsp:cNvSpPr/>
      </dsp:nvSpPr>
      <dsp:spPr>
        <a:xfrm>
          <a:off x="1244525" y="2431271"/>
          <a:ext cx="6090706" cy="538856"/>
        </a:xfrm>
        <a:custGeom>
          <a:avLst/>
          <a:gdLst/>
          <a:ahLst/>
          <a:cxnLst/>
          <a:rect l="0" t="0" r="0" b="0"/>
          <a:pathLst>
            <a:path>
              <a:moveTo>
                <a:pt x="6090706" y="0"/>
              </a:moveTo>
              <a:lnTo>
                <a:pt x="6090706" y="286528"/>
              </a:lnTo>
              <a:lnTo>
                <a:pt x="0" y="286528"/>
              </a:lnTo>
              <a:lnTo>
                <a:pt x="0" y="538856"/>
              </a:lnTo>
            </a:path>
          </a:pathLst>
        </a:custGeom>
        <a:noFill/>
        <a:ln w="6350" cap="flat" cmpd="sng" algn="ctr">
          <a:solidFill>
            <a:srgbClr val="C0000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36947" y="2697852"/>
        <a:ext cx="305863" cy="5694"/>
      </dsp:txXfrm>
    </dsp:sp>
    <dsp:sp modelId="{B1E6D132-D7E9-49B5-90C4-B5142BC29CEF}">
      <dsp:nvSpPr>
        <dsp:cNvPr id="0" name=""/>
        <dsp:cNvSpPr/>
      </dsp:nvSpPr>
      <dsp:spPr>
        <a:xfrm>
          <a:off x="6097283" y="947533"/>
          <a:ext cx="2475896" cy="1485538"/>
        </a:xfrm>
        <a:prstGeom prst="rect">
          <a:avLst/>
        </a:prstGeom>
        <a:gradFill flip="none" rotWithShape="0">
          <a:gsLst>
            <a:gs pos="100000">
              <a:srgbClr val="C00000"/>
            </a:gs>
            <a:gs pos="0">
              <a:srgbClr val="C00000"/>
            </a:gs>
            <a:gs pos="0">
              <a:srgbClr val="B30000"/>
            </a:gs>
            <a:gs pos="100000">
              <a:srgbClr val="C00000"/>
            </a:gs>
          </a:gsLst>
          <a:path path="circle">
            <a:fillToRect l="100000" t="100000"/>
          </a:path>
          <a:tileRect r="-100000" b="-10000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321" tIns="127348" rIns="121321" bIns="127348" numCol="1" spcCol="1270" anchor="ctr" anchorCtr="0">
          <a:noAutofit/>
        </a:bodyPr>
        <a:lstStyle/>
        <a:p>
          <a:pPr marL="0" lvl="0" indent="0" algn="ctr" defTabSz="711200" rtl="0">
            <a:lnSpc>
              <a:spcPct val="90000"/>
            </a:lnSpc>
            <a:spcBef>
              <a:spcPct val="0"/>
            </a:spcBef>
            <a:spcAft>
              <a:spcPct val="35000"/>
            </a:spcAft>
            <a:buNone/>
          </a:pPr>
          <a:r>
            <a:rPr lang="en-CA" sz="1600" kern="1200">
              <a:latin typeface="Arial"/>
              <a:cs typeface="Arial"/>
            </a:rPr>
            <a:t>Set up the appropriate number of cooking stations needed based on the number of participants</a:t>
          </a:r>
          <a:endParaRPr lang="en-US" sz="1600" kern="1200">
            <a:latin typeface="Arial"/>
            <a:cs typeface="Arial"/>
          </a:endParaRPr>
        </a:p>
      </dsp:txBody>
      <dsp:txXfrm>
        <a:off x="6097283" y="947533"/>
        <a:ext cx="2475896" cy="1485538"/>
      </dsp:txXfrm>
    </dsp:sp>
    <dsp:sp modelId="{9BC11BC8-8473-45E7-8D20-EFDF6D4ED772}">
      <dsp:nvSpPr>
        <dsp:cNvPr id="0" name=""/>
        <dsp:cNvSpPr/>
      </dsp:nvSpPr>
      <dsp:spPr>
        <a:xfrm>
          <a:off x="2480674" y="3699577"/>
          <a:ext cx="538856" cy="91440"/>
        </a:xfrm>
        <a:custGeom>
          <a:avLst/>
          <a:gdLst/>
          <a:ahLst/>
          <a:cxnLst/>
          <a:rect l="0" t="0" r="0" b="0"/>
          <a:pathLst>
            <a:path>
              <a:moveTo>
                <a:pt x="0" y="45720"/>
              </a:moveTo>
              <a:lnTo>
                <a:pt x="538856" y="45720"/>
              </a:lnTo>
            </a:path>
          </a:pathLst>
        </a:custGeom>
        <a:noFill/>
        <a:ln w="6350" cap="flat" cmpd="sng" algn="ctr">
          <a:solidFill>
            <a:srgbClr val="C0000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35865" y="3742449"/>
        <a:ext cx="28472" cy="5694"/>
      </dsp:txXfrm>
    </dsp:sp>
    <dsp:sp modelId="{EBA2CC71-4C53-4768-9AB9-1EC786BAB99F}">
      <dsp:nvSpPr>
        <dsp:cNvPr id="0" name=""/>
        <dsp:cNvSpPr/>
      </dsp:nvSpPr>
      <dsp:spPr>
        <a:xfrm>
          <a:off x="6577" y="3002528"/>
          <a:ext cx="2475896" cy="1485538"/>
        </a:xfrm>
        <a:prstGeom prst="rect">
          <a:avLst/>
        </a:prstGeom>
        <a:gradFill flip="none" rotWithShape="0">
          <a:gsLst>
            <a:gs pos="100000">
              <a:srgbClr val="C00000"/>
            </a:gs>
            <a:gs pos="0">
              <a:srgbClr val="C00000"/>
            </a:gs>
            <a:gs pos="0">
              <a:srgbClr val="B30000"/>
            </a:gs>
            <a:gs pos="100000">
              <a:srgbClr val="C00000"/>
            </a:gs>
          </a:gsLst>
          <a:path path="circle">
            <a:fillToRect l="100000" t="100000"/>
          </a:path>
          <a:tileRect r="-100000" b="-10000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321" tIns="127348" rIns="121321" bIns="127348" numCol="1" spcCol="1270" anchor="ctr" anchorCtr="0">
          <a:noAutofit/>
        </a:bodyPr>
        <a:lstStyle/>
        <a:p>
          <a:pPr marL="0" lvl="0" indent="0" algn="ctr" defTabSz="711200">
            <a:lnSpc>
              <a:spcPct val="90000"/>
            </a:lnSpc>
            <a:spcBef>
              <a:spcPct val="0"/>
            </a:spcBef>
            <a:spcAft>
              <a:spcPct val="35000"/>
            </a:spcAft>
            <a:buNone/>
          </a:pPr>
          <a:r>
            <a:rPr lang="en-CA" sz="1600" kern="1200">
              <a:latin typeface="Arial"/>
              <a:cs typeface="Arial"/>
            </a:rPr>
            <a:t>Divide the participants into groups</a:t>
          </a:r>
          <a:endParaRPr lang="en-US" sz="1600" kern="1200">
            <a:latin typeface="Arial"/>
            <a:cs typeface="Arial"/>
          </a:endParaRPr>
        </a:p>
      </dsp:txBody>
      <dsp:txXfrm>
        <a:off x="6577" y="3002528"/>
        <a:ext cx="2475896" cy="1485538"/>
      </dsp:txXfrm>
    </dsp:sp>
    <dsp:sp modelId="{A85AC15A-4303-4D23-8A26-0ADE365E5D07}">
      <dsp:nvSpPr>
        <dsp:cNvPr id="0" name=""/>
        <dsp:cNvSpPr/>
      </dsp:nvSpPr>
      <dsp:spPr>
        <a:xfrm>
          <a:off x="5526027" y="3699577"/>
          <a:ext cx="538856" cy="91440"/>
        </a:xfrm>
        <a:custGeom>
          <a:avLst/>
          <a:gdLst/>
          <a:ahLst/>
          <a:cxnLst/>
          <a:rect l="0" t="0" r="0" b="0"/>
          <a:pathLst>
            <a:path>
              <a:moveTo>
                <a:pt x="0" y="45720"/>
              </a:moveTo>
              <a:lnTo>
                <a:pt x="538856" y="45720"/>
              </a:lnTo>
            </a:path>
          </a:pathLst>
        </a:custGeom>
        <a:noFill/>
        <a:ln w="6350" cap="flat" cmpd="sng" algn="ctr">
          <a:solidFill>
            <a:srgbClr val="C0000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781219" y="3742449"/>
        <a:ext cx="28472" cy="5694"/>
      </dsp:txXfrm>
    </dsp:sp>
    <dsp:sp modelId="{ECCD7633-EC33-4027-A4FC-7B1E1C5A2973}">
      <dsp:nvSpPr>
        <dsp:cNvPr id="0" name=""/>
        <dsp:cNvSpPr/>
      </dsp:nvSpPr>
      <dsp:spPr>
        <a:xfrm>
          <a:off x="3051930" y="3002528"/>
          <a:ext cx="2475896" cy="1485538"/>
        </a:xfrm>
        <a:prstGeom prst="rect">
          <a:avLst/>
        </a:prstGeom>
        <a:gradFill flip="none" rotWithShape="0">
          <a:gsLst>
            <a:gs pos="100000">
              <a:srgbClr val="C00000"/>
            </a:gs>
            <a:gs pos="0">
              <a:srgbClr val="C00000"/>
            </a:gs>
            <a:gs pos="0">
              <a:srgbClr val="B30000"/>
            </a:gs>
            <a:gs pos="100000">
              <a:srgbClr val="C00000"/>
            </a:gs>
          </a:gsLst>
          <a:path path="circle">
            <a:fillToRect l="100000" t="100000"/>
          </a:path>
          <a:tileRect r="-100000" b="-10000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321" tIns="127348" rIns="121321" bIns="127348" numCol="1" spcCol="1270" anchor="ctr" anchorCtr="0">
          <a:noAutofit/>
        </a:bodyPr>
        <a:lstStyle/>
        <a:p>
          <a:pPr marL="0" lvl="0" indent="0" algn="ctr" defTabSz="711200">
            <a:lnSpc>
              <a:spcPct val="90000"/>
            </a:lnSpc>
            <a:spcBef>
              <a:spcPct val="0"/>
            </a:spcBef>
            <a:spcAft>
              <a:spcPct val="35000"/>
            </a:spcAft>
            <a:buNone/>
          </a:pPr>
          <a:r>
            <a:rPr lang="en-US" sz="1600" kern="1200">
              <a:latin typeface="Arial"/>
              <a:cs typeface="Arial"/>
            </a:rPr>
            <a:t>At each station include: a couple of copies of the recipe, and all the equipment and ingredients that are noted on the recipes</a:t>
          </a:r>
        </a:p>
      </dsp:txBody>
      <dsp:txXfrm>
        <a:off x="3051930" y="3002528"/>
        <a:ext cx="2475896" cy="1485538"/>
      </dsp:txXfrm>
    </dsp:sp>
    <dsp:sp modelId="{69D79E6C-4503-4DE3-BE1A-CAC1248063AD}">
      <dsp:nvSpPr>
        <dsp:cNvPr id="0" name=""/>
        <dsp:cNvSpPr/>
      </dsp:nvSpPr>
      <dsp:spPr>
        <a:xfrm>
          <a:off x="6097283" y="3002528"/>
          <a:ext cx="2475896" cy="1485538"/>
        </a:xfrm>
        <a:prstGeom prst="rect">
          <a:avLst/>
        </a:prstGeom>
        <a:gradFill flip="none" rotWithShape="0">
          <a:gsLst>
            <a:gs pos="100000">
              <a:srgbClr val="C00000"/>
            </a:gs>
            <a:gs pos="0">
              <a:srgbClr val="C00000"/>
            </a:gs>
            <a:gs pos="0">
              <a:srgbClr val="B30000"/>
            </a:gs>
            <a:gs pos="100000">
              <a:srgbClr val="C00000"/>
            </a:gs>
          </a:gsLst>
          <a:path path="circle">
            <a:fillToRect l="100000" t="100000"/>
          </a:path>
          <a:tileRect r="-100000" b="-10000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321" tIns="127348" rIns="121321" bIns="127348" numCol="1" spcCol="1270" anchor="ctr" anchorCtr="0">
          <a:noAutofit/>
        </a:bodyPr>
        <a:lstStyle/>
        <a:p>
          <a:pPr marL="0" lvl="0" indent="0" algn="ctr" defTabSz="711200">
            <a:lnSpc>
              <a:spcPct val="90000"/>
            </a:lnSpc>
            <a:spcBef>
              <a:spcPct val="0"/>
            </a:spcBef>
            <a:spcAft>
              <a:spcPct val="35000"/>
            </a:spcAft>
            <a:buNone/>
          </a:pPr>
          <a:r>
            <a:rPr lang="en-US" sz="1600" kern="1200">
              <a:latin typeface="Arial"/>
              <a:cs typeface="Arial"/>
            </a:rPr>
            <a:t>Ingredients shared by both recipes can be placed on a common table (in middle of room)</a:t>
          </a:r>
        </a:p>
      </dsp:txBody>
      <dsp:txXfrm>
        <a:off x="6097283" y="3002528"/>
        <a:ext cx="2475896" cy="148553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8B27E3-93F9-4209-8F4D-2BF64B7475C3}" type="datetimeFigureOut">
              <a:rPr lang="en-US" smtClean="0"/>
              <a:t>1/27/2025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408D5C-E217-4DCE-AEAF-7B544CA80B07}" type="slidenum">
              <a:rPr lang="en-US" smtClean="0"/>
              <a:t>‹#›</a:t>
            </a:fld>
            <a:endParaRPr lang="en-US"/>
          </a:p>
        </p:txBody>
      </p:sp>
    </p:spTree>
    <p:extLst>
      <p:ext uri="{BB962C8B-B14F-4D97-AF65-F5344CB8AC3E}">
        <p14:creationId xmlns:p14="http://schemas.microsoft.com/office/powerpoint/2010/main" val="4162427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canada.ca/en/health-canada/services/general-food-safety-tips/produce-safety.html"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everyone! Thank you for joining today's e-learning module, where we will provide an overview of the Let’s Get </a:t>
            </a:r>
            <a:r>
              <a:rPr lang="en-US" dirty="0" err="1"/>
              <a:t>Cookin</a:t>
            </a:r>
            <a:r>
              <a:rPr lang="en-US" dirty="0"/>
              <a:t>’ program. This program was developed by Public Health Dietitians at the Middlesex-London Health Unit and has been adapted with permission for use in Huron and Perth Counties. Let’s Get </a:t>
            </a:r>
            <a:r>
              <a:rPr lang="en-US" dirty="0" err="1"/>
              <a:t>Cookin</a:t>
            </a:r>
            <a:r>
              <a:rPr lang="en-US" dirty="0"/>
              <a:t>’ is an evidence-based program offered through Middlesex-London, Southwestern and Huron Perth Public Health Units. </a:t>
            </a:r>
            <a:endParaRPr lang="en-CA" dirty="0"/>
          </a:p>
          <a:p>
            <a:r>
              <a:rPr lang="en-US" dirty="0"/>
              <a:t>This session is designed to give you all the essential information you'll need to successfully facilitate the program. We recommend all program facilitators review this module. Let’s Get </a:t>
            </a:r>
            <a:r>
              <a:rPr lang="en-US" dirty="0" err="1"/>
              <a:t>Cookin</a:t>
            </a:r>
            <a:r>
              <a:rPr lang="en-US" dirty="0"/>
              <a:t>’ was developed in consultation with Public Health Inspectors to ensure appropriate safe food handling principles are followed. </a:t>
            </a:r>
            <a:endParaRPr lang="en-CA" dirty="0">
              <a:cs typeface="Calibri"/>
            </a:endParaRPr>
          </a:p>
          <a:p>
            <a:endParaRPr lang="en-CA" sz="120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E4408D5C-E217-4DCE-AEAF-7B544CA80B07}" type="slidenum">
              <a:rPr lang="en-US" smtClean="0"/>
              <a:t>1</a:t>
            </a:fld>
            <a:endParaRPr lang="en-US"/>
          </a:p>
        </p:txBody>
      </p:sp>
    </p:spTree>
    <p:extLst>
      <p:ext uri="{BB962C8B-B14F-4D97-AF65-F5344CB8AC3E}">
        <p14:creationId xmlns:p14="http://schemas.microsoft.com/office/powerpoint/2010/main" val="6838613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When recruiting participants for the program, consider the following strategies: </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Speak with the principal or manager at your location to identify which youth would benefit most from the program. They may also have valuable insights and strategies for effectively recruiting participants.</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Advertise! A sample recruitment poster is available on the portal. This poster is easily modifiable, allowing you to update the time, date, and location of your program, making it a practical tool for outreach.</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Bring up recruitment strategies during staff meetings, engage your colleagues to help generate ideas</a:t>
            </a:r>
            <a:r>
              <a:rPr lang="en-CA" sz="1800">
                <a:effectLst/>
                <a:latin typeface="Aptos" panose="020B0004020202020204" pitchFamily="34" charset="0"/>
                <a:ea typeface="MS Mincho" panose="02020609040205080304" pitchFamily="49" charset="-128"/>
                <a:cs typeface="Arial" panose="020B0604020202020204" pitchFamily="34" charset="0"/>
              </a:rPr>
              <a:t> </a:t>
            </a:r>
            <a:r>
              <a:rPr lang="en-CA" sz="1800">
                <a:effectLst/>
                <a:latin typeface="Calibri" panose="020F0502020204030204" pitchFamily="34" charset="0"/>
                <a:ea typeface="MS Mincho" panose="02020609040205080304" pitchFamily="49" charset="-128"/>
                <a:cs typeface="Arial" panose="020B0604020202020204" pitchFamily="34" charset="0"/>
              </a:rPr>
              <a:t>, and ensure that everyone is on the same page regarding participant outreach.</a:t>
            </a:r>
            <a:endParaRPr lang="en-CA" sz="1800">
              <a:effectLst/>
              <a:latin typeface="Aptos" panose="020B0004020202020204" pitchFamily="34" charset="0"/>
              <a:ea typeface="MS Mincho" panose="02020609040205080304" pitchFamily="49" charset="-128"/>
              <a:cs typeface="Arial" panose="020B0604020202020204" pitchFamily="34" charset="0"/>
            </a:endParaRPr>
          </a:p>
          <a:p>
            <a:endParaRPr lang="en-US" b="0"/>
          </a:p>
        </p:txBody>
      </p:sp>
      <p:sp>
        <p:nvSpPr>
          <p:cNvPr id="4" name="Slide Number Placeholder 3"/>
          <p:cNvSpPr>
            <a:spLocks noGrp="1"/>
          </p:cNvSpPr>
          <p:nvPr>
            <p:ph type="sldNum" sz="quarter" idx="5"/>
          </p:nvPr>
        </p:nvSpPr>
        <p:spPr/>
        <p:txBody>
          <a:bodyPr/>
          <a:lstStyle/>
          <a:p>
            <a:fld id="{E4408D5C-E217-4DCE-AEAF-7B544CA80B07}" type="slidenum">
              <a:rPr lang="en-US" smtClean="0"/>
              <a:t>10</a:t>
            </a:fld>
            <a:endParaRPr lang="en-US"/>
          </a:p>
        </p:txBody>
      </p:sp>
    </p:spTree>
    <p:extLst>
      <p:ext uri="{BB962C8B-B14F-4D97-AF65-F5344CB8AC3E}">
        <p14:creationId xmlns:p14="http://schemas.microsoft.com/office/powerpoint/2010/main" val="7343704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Each session will take at least 1 hour to facilitate plus set-up time, which includes cleaning, sanitizing and setting up the room. Before you begin the program, consider what time of day the program will be held, and the location of the program. ​</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When choosing the room location consider the following factors:​</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There should be a sink and refrigerator close by​. Ensure there are enough electrical outlets. Ensure the room is adequately ventilated so that steam from a skillet will not set off the fire alarm. ​Consider how and where the participants will wash their hands. For example, is there a need to set up a portable handwashing station? ​Finally, ensure there is adequate space in the room so that all participants can work safely.​</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CA"/>
          </a:p>
        </p:txBody>
      </p:sp>
      <p:sp>
        <p:nvSpPr>
          <p:cNvPr id="4" name="Slide Number Placeholder 3"/>
          <p:cNvSpPr>
            <a:spLocks noGrp="1"/>
          </p:cNvSpPr>
          <p:nvPr>
            <p:ph type="sldNum" sz="quarter" idx="5"/>
          </p:nvPr>
        </p:nvSpPr>
        <p:spPr/>
        <p:txBody>
          <a:bodyPr/>
          <a:lstStyle/>
          <a:p>
            <a:fld id="{E4408D5C-E217-4DCE-AEAF-7B544CA80B07}" type="slidenum">
              <a:rPr lang="en-US" smtClean="0"/>
              <a:t>11</a:t>
            </a:fld>
            <a:endParaRPr lang="en-US"/>
          </a:p>
        </p:txBody>
      </p:sp>
    </p:spTree>
    <p:extLst>
      <p:ext uri="{BB962C8B-B14F-4D97-AF65-F5344CB8AC3E}">
        <p14:creationId xmlns:p14="http://schemas.microsoft.com/office/powerpoint/2010/main" val="38689981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Calibri" panose="020F0502020204030204" pitchFamily="34" charset="0"/>
                <a:ea typeface="MS Mincho" panose="02020609040205080304" pitchFamily="49" charset="-128"/>
                <a:cs typeface="Arial" panose="020B0604020202020204" pitchFamily="34" charset="0"/>
              </a:rPr>
              <a:t>If a handwashing sink is not conveniently located near the cooking area, you can set up a portable handwashing station, similar to the one shown in the slide. To create this station, you’ll need: A portable water jug filled with very warm water, A table or cart to set the jug on, A plastic bin or catch basin to collect used water, and Hand soap and paper towels for drying hands. After using the portable water jug, be sure to properly drain and air it out after each use to prevent bacteria build up.</a:t>
            </a:r>
            <a:endParaRPr lang="en-CA" sz="1800" dirty="0">
              <a:effectLst/>
              <a:latin typeface="Aptos" panose="020B0004020202020204" pitchFamily="34" charset="0"/>
              <a:ea typeface="MS Mincho" panose="02020609040205080304" pitchFamily="49" charset="-128"/>
              <a:cs typeface="Arial" panose="020B0604020202020204" pitchFamily="34" charset="0"/>
            </a:endParaRPr>
          </a:p>
          <a:p>
            <a:endParaRPr lang="en-US" dirty="0">
              <a:cs typeface="Calibri"/>
            </a:endParaRPr>
          </a:p>
        </p:txBody>
      </p:sp>
      <p:sp>
        <p:nvSpPr>
          <p:cNvPr id="4" name="Slide Number Placeholder 3"/>
          <p:cNvSpPr>
            <a:spLocks noGrp="1"/>
          </p:cNvSpPr>
          <p:nvPr>
            <p:ph type="sldNum" sz="quarter" idx="5"/>
          </p:nvPr>
        </p:nvSpPr>
        <p:spPr/>
        <p:txBody>
          <a:bodyPr/>
          <a:lstStyle/>
          <a:p>
            <a:fld id="{E4408D5C-E217-4DCE-AEAF-7B544CA80B07}" type="slidenum">
              <a:rPr lang="en-US" smtClean="0"/>
              <a:t>12</a:t>
            </a:fld>
            <a:endParaRPr lang="en-US"/>
          </a:p>
        </p:txBody>
      </p:sp>
    </p:spTree>
    <p:extLst>
      <p:ext uri="{BB962C8B-B14F-4D97-AF65-F5344CB8AC3E}">
        <p14:creationId xmlns:p14="http://schemas.microsoft.com/office/powerpoint/2010/main" val="8205289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All food preparation activities carry the potential risk for foodborne illness, cuts, burns and allergies. It is recommended that facilitators share a letter of information and obtain consent from a parent or guardian before starting the program. A sample letter and form is available on the portal. Please make sure to consult with your school principal or program manager to verify that the consent form meets the requirements for your specific organization and location.</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a:effectLst/>
                <a:latin typeface="Calibri" panose="020F0502020204030204" pitchFamily="34" charset="0"/>
                <a:ea typeface="MS Mincho" panose="02020609040205080304" pitchFamily="49" charset="-128"/>
              </a:rPr>
              <a:t>Once you have collected the signed consent forms, it’s important to store them securely according to your school or agency’s policy, as they contain personal information. Be sure to speak with your school principal or manager </a:t>
            </a:r>
            <a:r>
              <a:rPr lang="en-CA" sz="1800">
                <a:effectLst/>
                <a:latin typeface="Calibri" panose="020F0502020204030204" pitchFamily="34" charset="0"/>
                <a:ea typeface="MS Mincho" panose="02020609040205080304" pitchFamily="49" charset="-128"/>
                <a:cs typeface="Arial" panose="020B0604020202020204" pitchFamily="34" charset="0"/>
              </a:rPr>
              <a:t>to determine the appropriate storage location for confidential records.</a:t>
            </a:r>
            <a:endParaRPr lang="en-CA" sz="1800">
              <a:effectLst/>
              <a:latin typeface="Aptos" panose="020B0004020202020204" pitchFamily="34" charset="0"/>
              <a:ea typeface="MS Mincho" panose="02020609040205080304" pitchFamily="49" charset="-128"/>
              <a:cs typeface="Arial" panose="020B0604020202020204" pitchFamily="34" charset="0"/>
            </a:endParaRPr>
          </a:p>
          <a:p>
            <a:endParaRPr lang="en-CA"/>
          </a:p>
        </p:txBody>
      </p:sp>
      <p:sp>
        <p:nvSpPr>
          <p:cNvPr id="4" name="Slide Number Placeholder 3"/>
          <p:cNvSpPr>
            <a:spLocks noGrp="1"/>
          </p:cNvSpPr>
          <p:nvPr>
            <p:ph type="sldNum" sz="quarter" idx="5"/>
          </p:nvPr>
        </p:nvSpPr>
        <p:spPr/>
        <p:txBody>
          <a:bodyPr/>
          <a:lstStyle/>
          <a:p>
            <a:fld id="{E4408D5C-E217-4DCE-AEAF-7B544CA80B07}" type="slidenum">
              <a:rPr lang="en-US" smtClean="0"/>
              <a:t>13</a:t>
            </a:fld>
            <a:endParaRPr lang="en-US"/>
          </a:p>
        </p:txBody>
      </p:sp>
    </p:spTree>
    <p:extLst>
      <p:ext uri="{BB962C8B-B14F-4D97-AF65-F5344CB8AC3E}">
        <p14:creationId xmlns:p14="http://schemas.microsoft.com/office/powerpoint/2010/main" val="7151020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When setting up the room for the program, it’s important to begin by thoroughly cleaning and sanitizing all tables, surface areas, equipment, and dishes. Use soap and water, followed by a properly diluted food-grade sanitizer to ensure a hygienic environment.</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Next, you will need to arrange the cooking stations for each session’s recipes. If you have more than 10 participants, additional cooking stations will be necessary to accommodate everyone comfortably. At each station, be sure to include a couple of copies of the recipe, along with all the equipment and ingredients listed on the recipe sheets. For recipes that share common ingredients, setting up a common ingredient area in a convenient location will allow each group to easily access what they need throughout the session.</a:t>
            </a:r>
            <a:endParaRPr lang="en-CA" sz="1800">
              <a:effectLst/>
              <a:latin typeface="Aptos" panose="020B0004020202020204" pitchFamily="34" charset="0"/>
              <a:ea typeface="MS Mincho" panose="02020609040205080304" pitchFamily="49" charset="-128"/>
              <a:cs typeface="Arial" panose="020B0604020202020204" pitchFamily="34" charset="0"/>
            </a:endParaRPr>
          </a:p>
          <a:p>
            <a:endParaRPr lang="en-US">
              <a:cs typeface="Calibri"/>
            </a:endParaRPr>
          </a:p>
        </p:txBody>
      </p:sp>
      <p:sp>
        <p:nvSpPr>
          <p:cNvPr id="4" name="Slide Number Placeholder 3"/>
          <p:cNvSpPr>
            <a:spLocks noGrp="1"/>
          </p:cNvSpPr>
          <p:nvPr>
            <p:ph type="sldNum" sz="quarter" idx="5"/>
          </p:nvPr>
        </p:nvSpPr>
        <p:spPr/>
        <p:txBody>
          <a:bodyPr/>
          <a:lstStyle/>
          <a:p>
            <a:fld id="{E4408D5C-E217-4DCE-AEAF-7B544CA80B07}" type="slidenum">
              <a:rPr lang="en-US" smtClean="0"/>
              <a:t>14</a:t>
            </a:fld>
            <a:endParaRPr lang="en-US"/>
          </a:p>
        </p:txBody>
      </p:sp>
    </p:spTree>
    <p:extLst>
      <p:ext uri="{BB962C8B-B14F-4D97-AF65-F5344CB8AC3E}">
        <p14:creationId xmlns:p14="http://schemas.microsoft.com/office/powerpoint/2010/main" val="26382094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Keeping all participants safe is a key objective of the program. Incorrect handling or cooking of food can lead to food poisoning, which affects over 4 million people each year. It is crucial to emphasize proper handwashing and general safe food handling practices throughout the program. By prioritizing handwashing and adhering to food safety protocols, we significantly decrease the risk of foodborne illnesses. Ensuring food safety is a fundamental priority of this program.</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The program provides a number of important safe food handling lessons for you as the facilitator and for the participants. You can also learn more about safe food handling at home on our website.</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E4408D5C-E217-4DCE-AEAF-7B544CA80B07}" type="slidenum">
              <a:rPr lang="en-US" smtClean="0"/>
              <a:t>15</a:t>
            </a:fld>
            <a:endParaRPr lang="en-US"/>
          </a:p>
        </p:txBody>
      </p:sp>
    </p:spTree>
    <p:extLst>
      <p:ext uri="{BB962C8B-B14F-4D97-AF65-F5344CB8AC3E}">
        <p14:creationId xmlns:p14="http://schemas.microsoft.com/office/powerpoint/2010/main" val="3311518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Calibri" panose="020F0502020204030204" pitchFamily="34" charset="0"/>
                <a:ea typeface="MS Mincho" panose="02020609040205080304" pitchFamily="49" charset="-128"/>
                <a:cs typeface="Arial" panose="020B0604020202020204" pitchFamily="34" charset="0"/>
              </a:rPr>
              <a:t>While not mandatory, the Safe Food Handling Course and Certification program is a valuable training to consider for anyone looking to enhance their knowledge of food safety and safe food handling practices. Upon successful completion of the course, participants will receive a food safety certificate that is valid for five years. For more information about the program, please visit your local Health Unit's website. Most Safe Food Handling courses are now done online.</a:t>
            </a:r>
            <a:r>
              <a:rPr lang="en-CA" sz="1800" b="1" dirty="0">
                <a:effectLst/>
                <a:latin typeface="Calibri" panose="020F0502020204030204" pitchFamily="34" charset="0"/>
                <a:ea typeface="MS Mincho" panose="02020609040205080304" pitchFamily="49" charset="-128"/>
                <a:cs typeface="Arial" panose="020B0604020202020204" pitchFamily="34" charset="0"/>
              </a:rPr>
              <a:t>​ </a:t>
            </a:r>
            <a:endParaRPr lang="en-CA" sz="1800" dirty="0">
              <a:effectLst/>
              <a:latin typeface="Aptos" panose="020B0004020202020204" pitchFamily="34" charset="0"/>
              <a:ea typeface="MS Mincho" panose="02020609040205080304" pitchFamily="49" charset="-128"/>
              <a:cs typeface="Arial" panose="020B0604020202020204" pitchFamily="34" charset="0"/>
            </a:endParaRPr>
          </a:p>
          <a:p>
            <a:endParaRPr lang="en-CA" dirty="0"/>
          </a:p>
        </p:txBody>
      </p:sp>
      <p:sp>
        <p:nvSpPr>
          <p:cNvPr id="4" name="Slide Number Placeholder 3"/>
          <p:cNvSpPr>
            <a:spLocks noGrp="1"/>
          </p:cNvSpPr>
          <p:nvPr>
            <p:ph type="sldNum" sz="quarter" idx="5"/>
          </p:nvPr>
        </p:nvSpPr>
        <p:spPr/>
        <p:txBody>
          <a:bodyPr/>
          <a:lstStyle/>
          <a:p>
            <a:fld id="{E4408D5C-E217-4DCE-AEAF-7B544CA80B07}" type="slidenum">
              <a:rPr lang="en-US" smtClean="0"/>
              <a:t>16</a:t>
            </a:fld>
            <a:endParaRPr lang="en-US"/>
          </a:p>
        </p:txBody>
      </p:sp>
    </p:spTree>
    <p:extLst>
      <p:ext uri="{BB962C8B-B14F-4D97-AF65-F5344CB8AC3E}">
        <p14:creationId xmlns:p14="http://schemas.microsoft.com/office/powerpoint/2010/main" val="38824146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Food poisoning can be life-threatening. It is essential to teach the basic principles of food safety to participants during the orientation and to reinforce them throughout the series. Some of the Key topics to cover include:</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Personal Hygiene; Emphasizing the importance of cleanliness and proper hygiene. Hand Washing; Demonstrating effective handwashing techniques to prevent contamination. Cleaning and Sanitizing; Educating on the difference between cleaning and sanitizing, and the importance of both. Safe Food Handling; Discussing practices to ensure food is handled safely during preparation and cooking. Temperature Control: Teaching participants about safe cooking temperatures and proper food cooling methods. And finally, Proper Storage and Holding of Food; Highlighting best practices for storing food to maintain safety and freshness.</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marL="0" marR="0" lvl="0" indent="0" algn="l" defTabSz="914400">
              <a:lnSpc>
                <a:spcPct val="100000"/>
              </a:lnSpc>
              <a:spcBef>
                <a:spcPts val="0"/>
              </a:spcBef>
              <a:spcAft>
                <a:spcPts val="0"/>
              </a:spcAft>
              <a:buNone/>
              <a:tabLst/>
              <a:defRPr/>
            </a:pPr>
            <a:endParaRPr lang="en-CA" sz="1200" kern="1200">
              <a:solidFill>
                <a:schemeClr val="tx1"/>
              </a:solidFill>
              <a:effectLst/>
              <a:latin typeface="+mn-lt"/>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9B79-DA88-4324-A586-F62379DCDD6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8383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It is essential to teach participants in the program about the importance of practicing proper personal hygiene when cooking. Before starting any cooking activity, participants should follow these guidelines:</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Ensure long hair is secured and tied back to prevent it from coming into contact with food. It can be helpful to have extra hair ties on hand for this purpose. Remove dangling jewelry including rings, or watches and store them safely to avoid contamination. If a participant isn’t feeling well, it’s best for them to refrain from cooking that day-- A sample of the food prepared can be set aside for them to try later. If a participant has a cut or wound, they should wash the area thoroughly, cover it with a band-aid, and wear a glove on that hand to ensure safety. Gloves are not necessary unless covering a cut. Frequent handwashing while cooking is the most effective way to prevent the spread of bacteria. It’s important to note that gloves can increase the risk of contamination if not used properly and changed regularly.</a:t>
            </a:r>
            <a:endParaRPr lang="en-CA" sz="1800">
              <a:effectLst/>
              <a:latin typeface="Aptos" panose="020B0004020202020204" pitchFamily="34" charset="0"/>
              <a:ea typeface="MS Mincho" panose="02020609040205080304" pitchFamily="49" charset="-128"/>
              <a:cs typeface="Arial" panose="020B0604020202020204" pitchFamily="34" charset="0"/>
            </a:endParaRPr>
          </a:p>
          <a:p>
            <a:endParaRPr lang="en-US" sz="900" b="0"/>
          </a:p>
          <a:p>
            <a:endParaRPr lang="en-US" sz="900"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9B79-DA88-4324-A586-F62379DCDD6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50755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The best method for stopping the spread of illness is handwashing, which is recommended over alcohol-based hand cleansers for food preparation. Wearing gloves does not replace handwashing​. Participants should be aware of key moments when they must wash their hands, including:</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Before starting to cook to ensure a clean start. After touching hair or face., After using the washroom. After handling garbage or dirty dishes. After handling raw food; This includes meat, poultry, or eggs. As well as when switching food preparation tasks.</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By following these guidelines, we can significantly reduce the risk of foodborne illnesses and promote a safer cooking environment for all participants.</a:t>
            </a:r>
            <a:endParaRPr lang="en-CA" sz="1800">
              <a:effectLst/>
              <a:latin typeface="Aptos" panose="020B0004020202020204" pitchFamily="34" charset="0"/>
              <a:ea typeface="MS Mincho" panose="02020609040205080304" pitchFamily="49" charset="-128"/>
              <a:cs typeface="Arial" panose="020B0604020202020204" pitchFamily="34" charset="0"/>
            </a:endParaRPr>
          </a:p>
          <a:p>
            <a:endParaRPr lang="en-US" sz="900" b="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9B79-DA88-4324-A586-F62379DCDD6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2438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This session will start off with the Program Rationale and Goals &amp; Values of the program, before getting into what you need to know Before You Begin the program. We will cover some essential food and knife safety in the kitchen, then we will move into Participant Orientation, the program format and setting up Cooking Sessions. Throughout the module, we’ll dive into each of these topics in detail to ensure you have all the information you need to effectively facilitate the program.</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At the end, you’ll be asked to complete a short quiz to test your understanding, so make sure to take note of the key points as we go along</a:t>
            </a:r>
            <a:r>
              <a:rPr lang="en-US" sz="1800">
                <a:effectLst/>
                <a:latin typeface="Calibri" panose="020F0502020204030204" pitchFamily="34" charset="0"/>
                <a:ea typeface="MS Mincho" panose="02020609040205080304" pitchFamily="49" charset="-128"/>
                <a:cs typeface="Arial" panose="020B0604020202020204" pitchFamily="34" charset="0"/>
              </a:rPr>
              <a:t>. </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a:solidFill>
                <a:schemeClr val="tx1"/>
              </a:solidFill>
              <a:effectLst/>
              <a:latin typeface="+mn-lt"/>
              <a:cs typeface="Calibri"/>
            </a:endParaRPr>
          </a:p>
          <a:p>
            <a:pPr marL="0" marR="0">
              <a:spcBef>
                <a:spcPts val="0"/>
              </a:spcBef>
              <a:spcAft>
                <a:spcPts val="0"/>
              </a:spcAft>
            </a:pPr>
            <a:endParaRPr lang="en-US" sz="8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E099B79-DA88-4324-A586-F62379DCDD6C}" type="slidenum">
              <a:rPr lang="en-CA" smtClean="0"/>
              <a:t>2</a:t>
            </a:fld>
            <a:endParaRPr lang="en-CA"/>
          </a:p>
        </p:txBody>
      </p:sp>
    </p:spTree>
    <p:extLst>
      <p:ext uri="{BB962C8B-B14F-4D97-AF65-F5344CB8AC3E}">
        <p14:creationId xmlns:p14="http://schemas.microsoft.com/office/powerpoint/2010/main" val="37156064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US" sz="1800">
                <a:effectLst/>
                <a:latin typeface="Calibri" panose="020F0502020204030204" pitchFamily="34" charset="0"/>
                <a:ea typeface="MS Mincho" panose="02020609040205080304" pitchFamily="49" charset="-128"/>
                <a:cs typeface="Arial" panose="020B0604020202020204" pitchFamily="34" charset="0"/>
              </a:rPr>
              <a:t>This video demonstrates the proper technique for effectively washing hands.</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endParaRPr lang="en-US" sz="1800" u="sng">
              <a:effectLst/>
              <a:latin typeface="Calibri" panose="020F0502020204030204" pitchFamily="34" charset="0"/>
              <a:ea typeface="MS Mincho" panose="02020609040205080304" pitchFamily="49" charset="-128"/>
              <a:cs typeface="Arial" panose="020B0604020202020204" pitchFamily="34" charset="0"/>
            </a:endParaRPr>
          </a:p>
          <a:p>
            <a:pPr>
              <a:lnSpc>
                <a:spcPct val="116000"/>
              </a:lnSpc>
              <a:spcAft>
                <a:spcPts val="800"/>
              </a:spcAft>
            </a:pPr>
            <a:r>
              <a:rPr lang="en-US" sz="1800" u="sng">
                <a:effectLst/>
                <a:latin typeface="Calibri" panose="020F0502020204030204" pitchFamily="34" charset="0"/>
                <a:ea typeface="MS Mincho" panose="02020609040205080304" pitchFamily="49" charset="-128"/>
                <a:cs typeface="Arial" panose="020B0604020202020204" pitchFamily="34" charset="0"/>
              </a:rPr>
              <a:t>Transcript:</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US" sz="1800" i="1">
                <a:effectLst/>
                <a:latin typeface="Calibri" panose="020F0502020204030204" pitchFamily="34" charset="0"/>
                <a:ea typeface="MS Mincho" panose="02020609040205080304" pitchFamily="49" charset="-128"/>
                <a:cs typeface="Arial" panose="020B0604020202020204" pitchFamily="34" charset="0"/>
              </a:rPr>
              <a:t>Hand Washing should take you about 1 minute. Use a timer or count from one to ten in each of the following steps:</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US" sz="1800" i="1">
                <a:effectLst/>
                <a:latin typeface="Calibri" panose="020F0502020204030204" pitchFamily="34" charset="0"/>
                <a:ea typeface="MS Mincho" panose="02020609040205080304" pitchFamily="49" charset="-128"/>
                <a:cs typeface="Arial" panose="020B0604020202020204" pitchFamily="34" charset="0"/>
              </a:rPr>
              <a:t>Wet hands with water and apply enough soap to cover all surfaces of the hands. Let the water run smoothly to avoid touching the tap later on.</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US" sz="1800" i="1">
                <a:effectLst/>
                <a:latin typeface="Calibri" panose="020F0502020204030204" pitchFamily="34" charset="0"/>
                <a:ea typeface="MS Mincho" panose="02020609040205080304" pitchFamily="49" charset="-128"/>
                <a:cs typeface="Arial" panose="020B0604020202020204" pitchFamily="34" charset="0"/>
              </a:rPr>
              <a:t>Rub hands palm to palm to obtain a good quantity of foam. Then rub right palm over the back of left hand with interlaced fingers, and vice versa. Rub again palm to palm, with fingers interlaced.</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US" sz="1800" i="1">
                <a:effectLst/>
                <a:latin typeface="Calibri" panose="020F0502020204030204" pitchFamily="34" charset="0"/>
                <a:ea typeface="MS Mincho" panose="02020609040205080304" pitchFamily="49" charset="-128"/>
                <a:cs typeface="Arial" panose="020B0604020202020204" pitchFamily="34" charset="0"/>
              </a:rPr>
              <a:t>Rub the back of your fingers to opposing palms with fingers interlocked, repeating this action for each hand. Rub rotationally left thumb clasped in right palm, and vice versa.</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US" sz="1800" i="1">
                <a:effectLst/>
                <a:latin typeface="Calibri" panose="020F0502020204030204" pitchFamily="34" charset="0"/>
                <a:ea typeface="MS Mincho" panose="02020609040205080304" pitchFamily="49" charset="-128"/>
                <a:cs typeface="Arial" panose="020B0604020202020204" pitchFamily="34" charset="0"/>
              </a:rPr>
              <a:t>To clean the tips of the fingers, rub rotationally backwards and forwards, with clasped fingers of right hand in left palm, and vice versa. Rinse hands thoroughly with running water.</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US" sz="1800" i="1">
                <a:effectLst/>
                <a:latin typeface="Calibri" panose="020F0502020204030204" pitchFamily="34" charset="0"/>
                <a:ea typeface="MS Mincho" panose="02020609040205080304" pitchFamily="49" charset="-128"/>
                <a:cs typeface="Arial" panose="020B0604020202020204" pitchFamily="34" charset="0"/>
              </a:rPr>
              <a:t>Dry hands thoroughly with a single-use towel. If the tap is not elbow operated, use this towel to turn off the tap without touching it directly. </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US" sz="1800" i="1">
                <a:effectLst/>
                <a:latin typeface="Calibri" panose="020F0502020204030204" pitchFamily="34" charset="0"/>
                <a:ea typeface="MS Mincho" panose="02020609040205080304" pitchFamily="49" charset="-128"/>
                <a:cs typeface="Arial" panose="020B0604020202020204" pitchFamily="34" charset="0"/>
              </a:rPr>
              <a:t>Your hands are now clean and safe.</a:t>
            </a:r>
            <a:endParaRPr lang="en-CA" sz="1800">
              <a:effectLst/>
              <a:latin typeface="Aptos" panose="020B0004020202020204" pitchFamily="34" charset="0"/>
              <a:ea typeface="MS Mincho" panose="02020609040205080304" pitchFamily="49" charset="-128"/>
              <a:cs typeface="Arial" panose="020B0604020202020204" pitchFamily="34" charset="0"/>
            </a:endParaRPr>
          </a:p>
          <a:p>
            <a:endParaRPr lang="en-CA">
              <a:cs typeface="Calibri"/>
            </a:endParaRPr>
          </a:p>
        </p:txBody>
      </p:sp>
      <p:sp>
        <p:nvSpPr>
          <p:cNvPr id="4" name="Slide Number Placeholder 3"/>
          <p:cNvSpPr>
            <a:spLocks noGrp="1"/>
          </p:cNvSpPr>
          <p:nvPr>
            <p:ph type="sldNum" sz="quarter" idx="5"/>
          </p:nvPr>
        </p:nvSpPr>
        <p:spPr/>
        <p:txBody>
          <a:bodyPr/>
          <a:lstStyle/>
          <a:p>
            <a:fld id="{E4408D5C-E217-4DCE-AEAF-7B544CA80B07}" type="slidenum">
              <a:rPr lang="en-US" smtClean="0"/>
              <a:t>20</a:t>
            </a:fld>
            <a:endParaRPr lang="en-US"/>
          </a:p>
        </p:txBody>
      </p:sp>
    </p:spTree>
    <p:extLst>
      <p:ext uri="{BB962C8B-B14F-4D97-AF65-F5344CB8AC3E}">
        <p14:creationId xmlns:p14="http://schemas.microsoft.com/office/powerpoint/2010/main" val="38519882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This poster illustrates the six essential steps involved in proper handwashing as described in the previous video. </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A copy of the poster is available on the portal and can be printed and displayed as a helpful reminder in the room where cooking sessions will take place. </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9B79-DA88-4324-A586-F62379DCDD6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86418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When it comes to safe food handling, it's essential to ensure that all vegetables and fruits are thoroughly washed prior to any food preparation or cooking. Here are some Cleaning Guidelines for produce:</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Always wash your hands with soap and warm water for at least 20 seconds before handling food. </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Cut away any bruised or damaged areas on fruits and vegetables, as harmful bacteria can thrive there. Remember to clean your knife with hot, soapy water before using it again. </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Rinse fruits and vegetables thoroughly under fresh, cool, running water, even if you plan to peel them. This helps prevent the spread of any bacteria that may be present. Some items, like bananas, do not need washing before peeling. </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For items with firm surfaces (e.g., oranges, melons, potatoes, carrots), use a clean produce brush to scrub them. There is no need for special produce cleansers. </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Pre-washed, bagged leafy greens can be eaten without further washing, while pre-cut leafy greens sold in open bags or containers should be washed before consumption. </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While this program does not include raw meat, poultry, fish, and seafood.  If you were using them, for food safety reasons, we recommend designating one cutting board for produce and a separate one for raw meat, poultry, fish, and seafood, to avoid cross-contamination.</a:t>
            </a:r>
            <a:r>
              <a:rPr lang="en-CA" sz="1800">
                <a:effectLst/>
                <a:latin typeface="Aptos" panose="020B0004020202020204" pitchFamily="34" charset="0"/>
                <a:ea typeface="MS Mincho" panose="02020609040205080304" pitchFamily="49" charset="-128"/>
                <a:cs typeface="Arial" panose="020B0604020202020204" pitchFamily="34" charset="0"/>
              </a:rPr>
              <a:t> </a:t>
            </a: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Handling meat safely requires attention to detail and food safety procedures. Because of is it is not recommended to prepare meat in a non-kitchen classrooms or community setting. Excluding meat helps to ensure participant safety without placing undue pressure on facilitators to meet precise meat handling protocols.</a:t>
            </a:r>
          </a:p>
          <a:p>
            <a:pPr marL="0" marR="0" lvl="0" indent="0" algn="l" defTabSz="914400" rtl="0" eaLnBrk="1" fontAlgn="auto" latinLnBrk="0" hangingPunct="1">
              <a:lnSpc>
                <a:spcPct val="116000"/>
              </a:lnSpc>
              <a:spcBef>
                <a:spcPts val="0"/>
              </a:spcBef>
              <a:spcAft>
                <a:spcPts val="800"/>
              </a:spcAft>
              <a:buClrTx/>
              <a:buSzTx/>
              <a:buFontTx/>
              <a:buNone/>
              <a:tabLst/>
              <a:defRPr/>
            </a:pPr>
            <a:r>
              <a:rPr lang="en-CA" sz="1800">
                <a:effectLst/>
                <a:latin typeface="Calibri" panose="020F0502020204030204" pitchFamily="34" charset="0"/>
                <a:ea typeface="MS Mincho" panose="02020609040205080304" pitchFamily="49" charset="-128"/>
                <a:cs typeface="Arial" panose="020B0604020202020204" pitchFamily="34" charset="0"/>
              </a:rPr>
              <a:t>For more information on handling produce safely, you can refer to Health Canada’ Food Safety website (link provided in notes). </a:t>
            </a:r>
            <a:r>
              <a:rPr lang="en-US" sz="1800" u="sng">
                <a:solidFill>
                  <a:srgbClr val="467886"/>
                </a:solidFill>
                <a:effectLst/>
                <a:latin typeface="Calibri" panose="020F0502020204030204" pitchFamily="34" charset="0"/>
                <a:ea typeface="MS Mincho" panose="02020609040205080304" pitchFamily="49" charset="-128"/>
                <a:cs typeface="Arial" panose="020B0604020202020204" pitchFamily="34" charset="0"/>
                <a:hlinkClick r:id="rId3"/>
              </a:rPr>
              <a:t>https://www.canada.ca/en/health-canada/services/general-food-safety-tips/produce-safety.html</a:t>
            </a:r>
            <a:r>
              <a:rPr lang="en-CA" sz="1800">
                <a:effectLst/>
                <a:latin typeface="Calibri" panose="020F0502020204030204" pitchFamily="34" charset="0"/>
                <a:ea typeface="MS Mincho" panose="02020609040205080304" pitchFamily="49" charset="-128"/>
                <a:cs typeface="Arial" panose="020B0604020202020204" pitchFamily="34" charset="0"/>
              </a:rPr>
              <a:t> </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endParaRPr lang="en-CA" sz="1800">
              <a:effectLst/>
              <a:latin typeface="Aptos" panose="020B0004020202020204" pitchFamily="34" charset="0"/>
              <a:ea typeface="MS Mincho" panose="02020609040205080304" pitchFamily="49" charset="-128"/>
              <a:cs typeface="Arial" panose="020B0604020202020204" pitchFamily="34" charset="0"/>
            </a:endParaRPr>
          </a:p>
          <a:p>
            <a:pPr>
              <a:defRPr/>
            </a:pPr>
            <a:endParaRPr lang="en-US">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9B79-DA88-4324-A586-F62379DCDD6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29028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Food safety starts at the grocery store. Here are some helpful shopping tips to ensure proper food safety.</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Always select cold or frozen items at the end of your shopping trip to ensure they stay at safe temperatures. Inspect fruits and vegetables closely, avoiding any that are bruised or damaged. When purchasing pre-cut or ready-to-eat fruits and vegetables, ensure they have been properly refrigerated at 4°C or below. They should be displayed in a refrigerated container, not just sitting on ice. Keep fresh fruits and vegetables separate from meat, poultry, and seafood in your shopping cart and bags. Regularly clean your reusable grocery bags to maintain hygiene.</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defRPr/>
            </a:pPr>
            <a:endParaRPr lang="en-US">
              <a:cs typeface="Calibri" panose="020F0502020204030204"/>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9B79-DA88-4324-A586-F62379DCDD6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99534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The temperature zone where bacteria grow most rapidly is between 4°C and 60°C (or 40°F and 140°F), this is referred to as the danger zone. It is crucial to keep refrigerated, frozen, and cooked foods out of this danger zone to prevent foodborne illnesses.</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It is important to remember that foods that remain in this temperature zone for more than 2 hours are no longer safe to eat. Always keep cold foods at or below 4°C and hot foods above 60°C for holding purposes. Cool hot foods down quickly to minimize their time in the temperature danger zone.</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As facilitators, it’s important to consider and discuss strategies for keeping foods out of the danger zone during your program. </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rtl="0" fontAlgn="base"/>
            <a:endParaRPr lang="en-US" sz="900">
              <a:cs typeface="Calibri" panose="020F0502020204030204"/>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9B79-DA88-4324-A586-F62379DCDD6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19828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Although this program primarily uses low-risk ingredients, eggs are included in some recipes and can potentially carry the bacteria Salmonella. To minimize risk, we ask that you use only graded eggs with clean and uncracked shells. Grade A or Grade B eggs are acceptable. When handling eggs, be sure to follow these safety tips:</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Store eggs properly by keeping them in the coldest part of the refrigerator to maintain freshness and safety. Practice proper handwashing by always washing hands with warm water and soap for at least 20 seconds before and after handling eggs. Cook eggs thoroughly to ensure that both the yolk and white are fully cooked and firm, not runny. Prevent cross-contamination by following proper cleaning and sanitizing techniques by using warm water, soap, and food-grade sanitizer to thoroughly wash utensils, countertops, and cutting boards after handling raw eggs.</a:t>
            </a:r>
            <a:endParaRPr lang="en-CA" sz="1800">
              <a:effectLst/>
              <a:latin typeface="Aptos" panose="020B0004020202020204" pitchFamily="34" charset="0"/>
              <a:ea typeface="MS Mincho" panose="02020609040205080304" pitchFamily="49" charset="-128"/>
              <a:cs typeface="Arial" panose="020B0604020202020204" pitchFamily="34" charset="0"/>
            </a:endParaRPr>
          </a:p>
          <a:p>
            <a:endParaRPr lang="en-CA" sz="1200" kern="1200">
              <a:solidFill>
                <a:schemeClr val="tx1"/>
              </a:solidFill>
              <a:effectLst/>
              <a:latin typeface="+mn-lt"/>
              <a:ea typeface="+mn-ea"/>
              <a:cs typeface="+mn-cs"/>
            </a:endParaRPr>
          </a:p>
          <a:p>
            <a:endParaRPr lang="en-CA" sz="1200" kern="1200">
              <a:solidFill>
                <a:schemeClr val="tx1"/>
              </a:solidFill>
              <a:effectLst/>
              <a:latin typeface="+mn-lt"/>
              <a:ea typeface="+mn-ea"/>
              <a:cs typeface="+mn-cs"/>
            </a:endParaRPr>
          </a:p>
          <a:p>
            <a:endParaRPr kumimoji="0" lang="en-CA" sz="1200" b="0" i="0" u="sng" strike="noStrike" kern="1200" cap="none" spc="0" normalizeH="0" baseline="0" noProof="0">
              <a:ln>
                <a:noFill/>
              </a:ln>
              <a:solidFill>
                <a:srgbClr val="00808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9B79-DA88-4324-A586-F62379DCDD6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07202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a:effectLst/>
                <a:latin typeface="Calibri" panose="020F0502020204030204" pitchFamily="34" charset="0"/>
                <a:ea typeface="MS Mincho" panose="02020609040205080304" pitchFamily="49" charset="-128"/>
                <a:cs typeface="Arial" panose="020B0604020202020204" pitchFamily="34" charset="0"/>
              </a:rPr>
              <a:t>To properly clean and sanitize equipment in a dishwasher, it must be commercial grade and comply with the Ontario Food Premises Regulation (https://</a:t>
            </a:r>
            <a:r>
              <a:rPr lang="en-CA" sz="1800" err="1">
                <a:effectLst/>
                <a:latin typeface="Calibri" panose="020F0502020204030204" pitchFamily="34" charset="0"/>
                <a:ea typeface="MS Mincho" panose="02020609040205080304" pitchFamily="49" charset="-128"/>
                <a:cs typeface="Arial" panose="020B0604020202020204" pitchFamily="34" charset="0"/>
              </a:rPr>
              <a:t>www.ontario.ca</a:t>
            </a:r>
            <a:r>
              <a:rPr lang="en-CA" sz="1800">
                <a:effectLst/>
                <a:latin typeface="Calibri" panose="020F0502020204030204" pitchFamily="34" charset="0"/>
                <a:ea typeface="MS Mincho" panose="02020609040205080304" pitchFamily="49" charset="-128"/>
                <a:cs typeface="Arial" panose="020B0604020202020204" pitchFamily="34" charset="0"/>
              </a:rPr>
              <a:t>/laws/regulation/170493). Commercial dishwashers typically have an external temperature gauge to ensure proper sanitizing temperatures are met. This regulation outlines the minimum standards that all food premises must adhere to for food safety. By using a commercial-grade dishwasher that meets these standards, you can ensure that all equipment is thoroughly sanitized and safe for use in your program.</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endParaRPr lang="en-US" sz="900"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9B79-DA88-4324-A586-F62379DCDD6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25146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MS Mincho" panose="02020609040205080304" pitchFamily="49" charset="-128"/>
                <a:cs typeface="Arial" panose="020B0604020202020204" pitchFamily="34" charset="0"/>
              </a:rPr>
              <a:t>Many locations may not have access to a commercial dishwasher. In such cases, dishes will need to be handwashed using the three-compartment sink method. The next two slides will provide a detailed overview of this method, ensuring that all equipment is properly cleaned and sanitized.</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9B79-DA88-4324-A586-F62379DCDD6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63467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When handwashing dishes using the three-sink method, follow these steps to ensure proper cleaning and sanitizing:</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First, scrape off any excess food and rinse the dishes before starting the washing process. Next, ensure all sinks are clean. Fill the first sink with warm, soapy water, and wash the dishes thoroughly in this sink. Then, fill the second sink with clean warm water, to rinse the dishes. If a three-sink setup is unavailable, clean bins can be used instead. In the third sink, sanitize the dishes using a food-grade sanitizing solution, such as chlorine (also known as bleach), quaternary ammonia, or iodine, following the appropriate dilution instructions. Finally, allow the dishes to air dry or dry them with paper towels. Afterward, store the dishes in a clean, safe, and secure location.</a:t>
            </a:r>
            <a:endParaRPr lang="en-CA" sz="1800">
              <a:effectLst/>
              <a:latin typeface="Aptos" panose="020B0004020202020204" pitchFamily="34" charset="0"/>
              <a:ea typeface="MS Mincho" panose="02020609040205080304" pitchFamily="49" charset="-128"/>
              <a:cs typeface="Arial" panose="020B0604020202020204" pitchFamily="34" charset="0"/>
            </a:endParaRPr>
          </a:p>
          <a:p>
            <a:endParaRPr lang="en-US" sz="900"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9B79-DA88-4324-A586-F62379DCDD6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73357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Before choosing a food-grade sanitizer, check with your school administration or agency to determine the appropriate type to use. Suma Quat D4 Sanitizer and </a:t>
            </a:r>
            <a:r>
              <a:rPr lang="en-CA" sz="1800" err="1">
                <a:effectLst/>
                <a:latin typeface="Calibri" panose="020F0502020204030204" pitchFamily="34" charset="0"/>
                <a:ea typeface="MS Mincho" panose="02020609040205080304" pitchFamily="49" charset="-128"/>
                <a:cs typeface="Arial" panose="020B0604020202020204" pitchFamily="34" charset="0"/>
              </a:rPr>
              <a:t>Quatromyice</a:t>
            </a:r>
            <a:r>
              <a:rPr lang="en-CA" sz="1800">
                <a:effectLst/>
                <a:latin typeface="Calibri" panose="020F0502020204030204" pitchFamily="34" charset="0"/>
                <a:ea typeface="MS Mincho" panose="02020609040205080304" pitchFamily="49" charset="-128"/>
                <a:cs typeface="Arial" panose="020B0604020202020204" pitchFamily="34" charset="0"/>
              </a:rPr>
              <a:t> II RTU are examples of food grade quaternary compounds that can be purchased for sanitizing.</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It is important to follow the manufacturer’s directions carefully. Use test strips to ensure the concentration of the solution is safe, start with 1-2 tablespoons per sink, adjusting as needed. Always use the recommended personal protective equipment (PPE) when handling sanitizers for safety. For quaternary ammonium compound, this includes goggles and gloves when handling the undiluted product.</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The next slide will feature a video demonstrating how to properly use a quaternary compound sanitizing solution.</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defRPr/>
            </a:pPr>
            <a:endParaRPr lang="en-US" sz="900"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9B79-DA88-4324-A586-F62379DCDD6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8983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cs typeface="Calibri"/>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Evidence shows that teaching children about nutrients and why some foods are more nutritious than others does not have a big impact on their food choices. Focusing on food exploration, inspiring curiosity about food, and creating opportunities to have positive experiences with a variety of nutritious foods, has a greater influence on food acceptance and healthy food behaviour in the long-run.</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Let’s Get </a:t>
            </a:r>
            <a:r>
              <a:rPr lang="en-CA" sz="1800" err="1">
                <a:effectLst/>
                <a:latin typeface="Calibri" panose="020F0502020204030204" pitchFamily="34" charset="0"/>
                <a:ea typeface="MS Mincho" panose="02020609040205080304" pitchFamily="49" charset="-128"/>
                <a:cs typeface="Arial" panose="020B0604020202020204" pitchFamily="34" charset="0"/>
              </a:rPr>
              <a:t>Cookin</a:t>
            </a:r>
            <a:r>
              <a:rPr lang="en-CA" sz="1800">
                <a:effectLst/>
                <a:latin typeface="Calibri" panose="020F0502020204030204" pitchFamily="34" charset="0"/>
                <a:ea typeface="MS Mincho" panose="02020609040205080304" pitchFamily="49" charset="-128"/>
                <a:cs typeface="Arial" panose="020B0604020202020204" pitchFamily="34" charset="0"/>
              </a:rPr>
              <a:t>’ is designed to provide exposure to a variety of vegetables, fruits, whole grains, and plant-based, protein-rich foods. These foods have nutrition benefits to promote health and well-being, but the focus is on learning what you can do with these foods rather than on why they might be beneficial. </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Every recipe incorporates at least one vegetable or fruit, allowing participants to learn how to create tasty meals that include these nutrient-rich foods. The program also highlights plant-based proteins such as beans and legumes. Beans and legumes are a low-cost protein food that’s also high in fibre, vegetarian, readily accessible and may be a food some students haven’t explored before. </a:t>
            </a:r>
            <a:endParaRPr lang="en-CA" sz="1800">
              <a:effectLst/>
              <a:latin typeface="Aptos" panose="020B0004020202020204" pitchFamily="34" charset="0"/>
              <a:ea typeface="MS Mincho" panose="02020609040205080304" pitchFamily="49" charset="-128"/>
              <a:cs typeface="Arial" panose="020B0604020202020204" pitchFamily="34" charset="0"/>
            </a:endParaRPr>
          </a:p>
          <a:p>
            <a:endParaRPr lang="en-US" b="1">
              <a:cs typeface="Calibri"/>
            </a:endParaRPr>
          </a:p>
          <a:p>
            <a:endParaRPr lang="en-US" sz="900" b="1">
              <a:cs typeface="Calibri" panose="020F0502020204030204"/>
            </a:endParaRPr>
          </a:p>
        </p:txBody>
      </p:sp>
      <p:sp>
        <p:nvSpPr>
          <p:cNvPr id="4" name="Slide Number Placeholder 3"/>
          <p:cNvSpPr>
            <a:spLocks noGrp="1"/>
          </p:cNvSpPr>
          <p:nvPr>
            <p:ph type="sldNum" sz="quarter" idx="10"/>
          </p:nvPr>
        </p:nvSpPr>
        <p:spPr/>
        <p:txBody>
          <a:bodyPr/>
          <a:lstStyle/>
          <a:p>
            <a:fld id="{5E099B79-DA88-4324-A586-F62379DCDD6C}" type="slidenum">
              <a:rPr lang="en-CA" smtClean="0"/>
              <a:t>3</a:t>
            </a:fld>
            <a:endParaRPr lang="en-CA"/>
          </a:p>
        </p:txBody>
      </p:sp>
    </p:spTree>
    <p:extLst>
      <p:ext uri="{BB962C8B-B14F-4D97-AF65-F5344CB8AC3E}">
        <p14:creationId xmlns:p14="http://schemas.microsoft.com/office/powerpoint/2010/main" val="40511366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CA" sz="1800" u="sng">
                <a:effectLst/>
                <a:latin typeface="Calibri" panose="020F0502020204030204" pitchFamily="34" charset="0"/>
                <a:ea typeface="MS Mincho" panose="02020609040205080304" pitchFamily="49" charset="-128"/>
                <a:cs typeface="Arial" panose="020B0604020202020204" pitchFamily="34" charset="0"/>
              </a:rPr>
              <a:t>Transcript:</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US" sz="1800" i="1">
                <a:effectLst/>
                <a:latin typeface="Calibri" panose="020F0502020204030204" pitchFamily="34" charset="0"/>
                <a:ea typeface="MS Mincho" panose="02020609040205080304" pitchFamily="49" charset="-128"/>
                <a:cs typeface="Arial" panose="020B0604020202020204" pitchFamily="34" charset="0"/>
              </a:rPr>
              <a:t>This demonstration will show you how to dilute and use quaternary compound food grade sanitizing solution. The diluted sanitizing solution is used to sanitize cooking surfaces before and after use and also used to sanitize dishes after they have been washed and rinsed.</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US" sz="1800" i="1">
                <a:effectLst/>
                <a:latin typeface="Calibri" panose="020F0502020204030204" pitchFamily="34" charset="0"/>
                <a:ea typeface="MS Mincho" panose="02020609040205080304" pitchFamily="49" charset="-128"/>
                <a:cs typeface="Arial" panose="020B0604020202020204" pitchFamily="34" charset="0"/>
              </a:rPr>
              <a:t>All dishes and equipment needed for cooking sessions should always be washed, rinsed and sanitized before use. To sanitize the cooking surfaces, dilute the sanitizing solution to the proper concentration and put into a spray bottle like this one. It's important to label the spray bottle according to WHMIS requirements.</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US" sz="1800" i="1">
                <a:effectLst/>
                <a:latin typeface="Calibri" panose="020F0502020204030204" pitchFamily="34" charset="0"/>
                <a:ea typeface="MS Mincho" panose="02020609040205080304" pitchFamily="49" charset="-128"/>
                <a:cs typeface="Arial" panose="020B0604020202020204" pitchFamily="34" charset="0"/>
              </a:rPr>
              <a:t>To sanitize the dishes or equipment, use a clean sink or bin. Fill the bin with hot water that is at least 24 degrees Celsius or 75 degrees Fahrenheit and dilute the sanitizing solution to the proper concentration.</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US" sz="1800" i="1">
                <a:effectLst/>
                <a:latin typeface="Calibri" panose="020F0502020204030204" pitchFamily="34" charset="0"/>
                <a:ea typeface="MS Mincho" panose="02020609040205080304" pitchFamily="49" charset="-128"/>
                <a:cs typeface="Arial" panose="020B0604020202020204" pitchFamily="34" charset="0"/>
              </a:rPr>
              <a:t>Here are the steps to follow when diluting the food grade sanitizer to the proper dilution. Before you start, read the instructions on the product label and identify any type of protective equipment to be worn when using the sanitizer and be aware of any important safety information. For this sanitizer, it is recommended that goggles and gloves are worn for protective equipment. Quaternary ammonium sanitizers, such as this one, should be diluted to a concentration of 200 parts per million. Once added, stir with a large spoon. </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US" sz="1800" i="1">
                <a:effectLst/>
                <a:latin typeface="Calibri" panose="020F0502020204030204" pitchFamily="34" charset="0"/>
                <a:ea typeface="MS Mincho" panose="02020609040205080304" pitchFamily="49" charset="-128"/>
                <a:cs typeface="Arial" panose="020B0604020202020204" pitchFamily="34" charset="0"/>
              </a:rPr>
              <a:t>Now let's test the solution to ensure it is at 200 parts per million. Take a piece of sanitizer test strip-- which you will need to purchase when you buy the food grade sanitizer, make sure it is for quaternary ammonium compound. Dip the test strip in the solution, remove the test strip from the solution and check the test strip against the color indicator on the test strip container. The test strip should be similar in color to the color indicator of 200 parts per million.</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US" sz="1800" i="1">
                <a:effectLst/>
                <a:latin typeface="Calibri" panose="020F0502020204030204" pitchFamily="34" charset="0"/>
                <a:ea typeface="MS Mincho" panose="02020609040205080304" pitchFamily="49" charset="-128"/>
                <a:cs typeface="Arial" panose="020B0604020202020204" pitchFamily="34" charset="0"/>
              </a:rPr>
              <a:t>Before sanitizing any dishes, transfer some of the solution into a labelled spray bottle which can be used to sanitize cooking surfaces. Once your dishes are washed and rinsed you can place your dishes into the sanitizing solution and leave them for 60 seconds to ensure they are properly sanitized. After this, you are ready to go!</a:t>
            </a:r>
            <a:endParaRPr lang="en-CA" sz="1800">
              <a:effectLst/>
              <a:latin typeface="Aptos" panose="020B0004020202020204" pitchFamily="34" charset="0"/>
              <a:ea typeface="MS Mincho" panose="02020609040205080304" pitchFamily="49" charset="-128"/>
              <a:cs typeface="Arial" panose="020B0604020202020204" pitchFamily="34" charset="0"/>
            </a:endParaRPr>
          </a:p>
          <a:p>
            <a:endParaRPr lang="en-CA">
              <a:cs typeface="Calibri"/>
            </a:endParaRPr>
          </a:p>
        </p:txBody>
      </p:sp>
      <p:sp>
        <p:nvSpPr>
          <p:cNvPr id="4" name="Slide Number Placeholder 3"/>
          <p:cNvSpPr>
            <a:spLocks noGrp="1"/>
          </p:cNvSpPr>
          <p:nvPr>
            <p:ph type="sldNum" sz="quarter" idx="5"/>
          </p:nvPr>
        </p:nvSpPr>
        <p:spPr/>
        <p:txBody>
          <a:bodyPr/>
          <a:lstStyle/>
          <a:p>
            <a:fld id="{E4408D5C-E217-4DCE-AEAF-7B544CA80B07}" type="slidenum">
              <a:rPr lang="en-US" smtClean="0"/>
              <a:t>30</a:t>
            </a:fld>
            <a:endParaRPr lang="en-US"/>
          </a:p>
        </p:txBody>
      </p:sp>
    </p:spTree>
    <p:extLst>
      <p:ext uri="{BB962C8B-B14F-4D97-AF65-F5344CB8AC3E}">
        <p14:creationId xmlns:p14="http://schemas.microsoft.com/office/powerpoint/2010/main" val="26969777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Since knives will be used extensively in the program, it’s essential that participants receive instruction and practice on safe knife handling. </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Here are some key points to emphasize during the lesson:</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Always carry knives with the blade pointed down towards the floor. If a knife falls, step back and let it fall—never try to catch it. A dull knife can be more dangerous than a sharp one, so keep knives sharpened. </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Always hold the knife by the handle or grip, never by the blade. Cut down and away from the body to avoid accidents. Use a cutting board for stability and safety—ensure its secure and not moving. Lastly, always wear closed-toe shoes while working in the kitchen for additional protection.</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The following video will include key safety tips to communicate and demonstrate to participants to ensure safety when using a knife. The content of this video and slide is summarized in a resource in the facilitator materials.</a:t>
            </a:r>
            <a:endParaRPr lang="en-CA" sz="1800">
              <a:effectLst/>
              <a:latin typeface="Aptos" panose="020B0004020202020204" pitchFamily="34" charset="0"/>
              <a:ea typeface="MS Mincho" panose="02020609040205080304" pitchFamily="49" charset="-128"/>
              <a:cs typeface="Arial" panose="020B0604020202020204" pitchFamily="34" charset="0"/>
            </a:endParaRPr>
          </a:p>
          <a:p>
            <a:endParaRPr lang="en-CA"/>
          </a:p>
        </p:txBody>
      </p:sp>
      <p:sp>
        <p:nvSpPr>
          <p:cNvPr id="4" name="Slide Number Placeholder 3"/>
          <p:cNvSpPr>
            <a:spLocks noGrp="1"/>
          </p:cNvSpPr>
          <p:nvPr>
            <p:ph type="sldNum" sz="quarter" idx="5"/>
          </p:nvPr>
        </p:nvSpPr>
        <p:spPr/>
        <p:txBody>
          <a:bodyPr/>
          <a:lstStyle/>
          <a:p>
            <a:fld id="{E4408D5C-E217-4DCE-AEAF-7B544CA80B07}" type="slidenum">
              <a:rPr lang="en-US" smtClean="0"/>
              <a:t>31</a:t>
            </a:fld>
            <a:endParaRPr lang="en-US"/>
          </a:p>
        </p:txBody>
      </p:sp>
    </p:spTree>
    <p:extLst>
      <p:ext uri="{BB962C8B-B14F-4D97-AF65-F5344CB8AC3E}">
        <p14:creationId xmlns:p14="http://schemas.microsoft.com/office/powerpoint/2010/main" val="22291846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CA" sz="1800" u="sng">
                <a:effectLst/>
                <a:latin typeface="Calibri" panose="020F0502020204030204" pitchFamily="34" charset="0"/>
                <a:ea typeface="MS Mincho" panose="02020609040205080304" pitchFamily="49" charset="-128"/>
                <a:cs typeface="Arial" panose="020B0604020202020204" pitchFamily="34" charset="0"/>
              </a:rPr>
              <a:t>Transcript:</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i="1">
                <a:effectLst/>
                <a:latin typeface="Calibri" panose="020F0502020204030204" pitchFamily="34" charset="0"/>
                <a:ea typeface="MS Mincho" panose="02020609040205080304" pitchFamily="49" charset="-128"/>
                <a:cs typeface="Arial" panose="020B0604020202020204" pitchFamily="34" charset="0"/>
              </a:rPr>
              <a:t>Welcome to project chef let's look at knife skills.</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i="1">
                <a:effectLst/>
                <a:latin typeface="Calibri" panose="020F0502020204030204" pitchFamily="34" charset="0"/>
                <a:ea typeface="MS Mincho" panose="02020609040205080304" pitchFamily="49" charset="-128"/>
                <a:cs typeface="Arial" panose="020B0604020202020204" pitchFamily="34" charset="0"/>
              </a:rPr>
              <a:t>Cutting board: Before you start cutting with a knife you want to be sure your cutting board is secured in place. If your cutting board is sliding around as you're trying to cut, you're an accident waiting to happen. It's easy to stop it from sliding, simply put a damp paper towel under your cutting board and it won't go anywhere. Now you're ready to cut.</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i="1">
                <a:effectLst/>
                <a:latin typeface="Calibri" panose="020F0502020204030204" pitchFamily="34" charset="0"/>
                <a:ea typeface="MS Mincho" panose="02020609040205080304" pitchFamily="49" charset="-128"/>
                <a:cs typeface="Arial" panose="020B0604020202020204" pitchFamily="34" charset="0"/>
              </a:rPr>
              <a:t>Holding a knife: With smaller hands we use sharp paring knives and they can be used to cut pretty much anything. Cutting safely is a two-handed job. You want to hold your knife with the hand you write your name with. You don't want to hold the knife far back on the handle as you just don't have good control of the knife. You also don't want to put your index finger on the top of the knife blade as this doesn't give you good control. The knife could even mistakenly be blade side up and that really not be safe.</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i="1">
                <a:effectLst/>
                <a:latin typeface="Calibri" panose="020F0502020204030204" pitchFamily="34" charset="0"/>
                <a:ea typeface="MS Mincho" panose="02020609040205080304" pitchFamily="49" charset="-128"/>
                <a:cs typeface="Arial" panose="020B0604020202020204" pitchFamily="34" charset="0"/>
              </a:rPr>
              <a:t>Cutting - the claw: The hand that's not holding the knife is just as important as the knife end. It's important to hang on tightly to what you're cutting and to do so use the claw. Hold your hand out in front of you, roll your fingertips down into a claw turn your elbow out so that the claw hand is in a good position for cutting. Be careful where your thumb goes. If you hang on to your ingredient with a pinch, your thumb is exactly in the wrong place for cutting. If you cut yourself, I guarantee it'll be on your thumb. To be safe make a claw, pop your elbow out to the side, put the heel of your hand on the cutting board and be sure your thumb is tucked in. Your claw hand will guide your knife but your fingers will still be safe.</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i="1">
                <a:effectLst/>
                <a:latin typeface="Calibri" panose="020F0502020204030204" pitchFamily="34" charset="0"/>
                <a:ea typeface="MS Mincho" panose="02020609040205080304" pitchFamily="49" charset="-128"/>
                <a:cs typeface="Arial" panose="020B0604020202020204" pitchFamily="34" charset="0"/>
              </a:rPr>
              <a:t>Cutting - the saw: Once you have your claw hand in the correct position, you're ready to cut. We cut ingredients using a saw. Holding the knife in the correct position at the front of the handle and not on the blade, move your knife forwards and backwards, sawing through the ingredient. Try not to push too hard, let the knife do the work. Don't push the ingredient with a lot of pressure, as this is not a safe way to cut.</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i="1">
                <a:effectLst/>
                <a:latin typeface="Calibri" panose="020F0502020204030204" pitchFamily="34" charset="0"/>
                <a:ea typeface="MS Mincho" panose="02020609040205080304" pitchFamily="49" charset="-128"/>
                <a:cs typeface="Arial" panose="020B0604020202020204" pitchFamily="34" charset="0"/>
              </a:rPr>
              <a:t>The teeter-totter: When you are cutting, you always want to cut something on a flat surface so it's not rolling around. It's safer when what you're cutting isn't moving. When cutting larger ingredients, sometimes your knife can get stuck. Don't try to pull the knife out. Instead, teeter-totter your way through the ingredient until you've cut through safely. Always look for a flat surface, hold your knife safely, claw- to keep the ingredient from moving, saw through. If you get stuck, teeter-totter to finish the job.</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i="1">
                <a:effectLst/>
                <a:latin typeface="Calibri" panose="020F0502020204030204" pitchFamily="34" charset="0"/>
                <a:ea typeface="MS Mincho" panose="02020609040205080304" pitchFamily="49" charset="-128"/>
                <a:cs typeface="Arial" panose="020B0604020202020204" pitchFamily="34" charset="0"/>
              </a:rPr>
              <a:t>Now that we've looked at the different knife skills, let's put them all together. To cut something, hold on to the ingredient with a claw. Cut the ingredient using a sawing motion. Scoop up what you cut in one fell swoop with our favorite tool Fred. it's actually a pastry scraper but a student named it and it stuck-- it's a pretty handy tool. Place the ingredient flat side down, teeter-totter. if your knife gets stuck, claw and saw through the ingredient. Take your time. When you finish cutting, always put your knife at the top of the cutting board so you know where it is. Scoop up what you've cut with Fred and pop into a bowl. Clean up your cutting board for the next job because a clean cook is a safe cook.</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i="1">
                <a:effectLst/>
                <a:latin typeface="Calibri" panose="020F0502020204030204" pitchFamily="34" charset="0"/>
                <a:ea typeface="MS Mincho" panose="02020609040205080304" pitchFamily="49" charset="-128"/>
                <a:cs typeface="Arial" panose="020B0604020202020204" pitchFamily="34" charset="0"/>
              </a:rPr>
              <a:t>Now it's your turn to cut.</a:t>
            </a:r>
            <a:endParaRPr lang="en-CA" sz="1800">
              <a:effectLst/>
              <a:latin typeface="Aptos" panose="020B0004020202020204" pitchFamily="34" charset="0"/>
              <a:ea typeface="MS Mincho" panose="02020609040205080304" pitchFamily="49" charset="-128"/>
              <a:cs typeface="Arial" panose="020B0604020202020204" pitchFamily="34" charset="0"/>
            </a:endParaRPr>
          </a:p>
          <a:p>
            <a:endParaRPr lang="en-US"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E4408D5C-E217-4DCE-AEAF-7B544CA80B07}" type="slidenum">
              <a:rPr lang="en-US" smtClean="0"/>
              <a:t>32</a:t>
            </a:fld>
            <a:endParaRPr lang="en-US"/>
          </a:p>
        </p:txBody>
      </p:sp>
    </p:spTree>
    <p:extLst>
      <p:ext uri="{BB962C8B-B14F-4D97-AF65-F5344CB8AC3E}">
        <p14:creationId xmlns:p14="http://schemas.microsoft.com/office/powerpoint/2010/main" val="32665885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For general kitchen safety, it’s essential to take precautions to prevent injuries and accidents.</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To prevent burns, always use oven mitts when lifting hot items. Remind participants that if a piece of equipment is too heavy or awkward, they should ask for help to avoid any accidents. To prevent electric shocks, ensure that hands are completely dry before plugging any electrical equipment into an outlet. Additionally, make sure the equipment is turned off before plugging it in to avoid any sudden power surges or malfunctions.</a:t>
            </a:r>
            <a:endParaRPr lang="en-CA" sz="1800">
              <a:effectLst/>
              <a:latin typeface="Aptos" panose="020B0004020202020204" pitchFamily="34" charset="0"/>
              <a:ea typeface="MS Mincho" panose="02020609040205080304" pitchFamily="49" charset="-128"/>
              <a:cs typeface="Arial" panose="020B0604020202020204" pitchFamily="34" charset="0"/>
            </a:endParaRPr>
          </a:p>
          <a:p>
            <a:endParaRPr lang="en-CA">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9B79-DA88-4324-A586-F62379DCDD6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87531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While first aid training is not a requirement for facilitators, it is necessary to have someone with first aid training present and available whenever the program is running. It’s also important to always know where the first aid station is located.</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If a participant cuts their hand or finger, immediately clean the wound and apply a sterile band aid. To continue participating, the participant must wear a glove on the injured hand. Any food or equipment that has come into direct contact with the wound must be discarded. The equipment should be thoroughly cleaned and sanitized before further use.</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a:latin typeface="Calibri"/>
              <a:cs typeface="Calibri"/>
            </a:endParaRPr>
          </a:p>
        </p:txBody>
      </p:sp>
      <p:sp>
        <p:nvSpPr>
          <p:cNvPr id="4" name="Slide Number Placeholder 3"/>
          <p:cNvSpPr>
            <a:spLocks noGrp="1"/>
          </p:cNvSpPr>
          <p:nvPr>
            <p:ph type="sldNum" sz="quarter" idx="5"/>
          </p:nvPr>
        </p:nvSpPr>
        <p:spPr/>
        <p:txBody>
          <a:bodyPr/>
          <a:lstStyle/>
          <a:p>
            <a:fld id="{E4408D5C-E217-4DCE-AEAF-7B544CA80B07}" type="slidenum">
              <a:rPr lang="en-US" smtClean="0"/>
              <a:t>34</a:t>
            </a:fld>
            <a:endParaRPr lang="en-US"/>
          </a:p>
        </p:txBody>
      </p:sp>
    </p:spTree>
    <p:extLst>
      <p:ext uri="{BB962C8B-B14F-4D97-AF65-F5344CB8AC3E}">
        <p14:creationId xmlns:p14="http://schemas.microsoft.com/office/powerpoint/2010/main" val="39718983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The Let’s Get </a:t>
            </a:r>
            <a:r>
              <a:rPr lang="en-CA" sz="1800" err="1">
                <a:effectLst/>
                <a:latin typeface="Calibri" panose="020F0502020204030204" pitchFamily="34" charset="0"/>
                <a:ea typeface="MS Mincho" panose="02020609040205080304" pitchFamily="49" charset="-128"/>
                <a:cs typeface="Arial" panose="020B0604020202020204" pitchFamily="34" charset="0"/>
              </a:rPr>
              <a:t>Cookin</a:t>
            </a:r>
            <a:r>
              <a:rPr lang="en-CA" sz="1800">
                <a:effectLst/>
                <a:latin typeface="Calibri" panose="020F0502020204030204" pitchFamily="34" charset="0"/>
                <a:ea typeface="MS Mincho" panose="02020609040205080304" pitchFamily="49" charset="-128"/>
                <a:cs typeface="Arial" panose="020B0604020202020204" pitchFamily="34" charset="0"/>
              </a:rPr>
              <a:t>’ Program is made up of 7 sessions in total. The first session is the orientation, and it is mandatory for all participants. During this session, you will cover essential topics such as food safety, kitchen safety, and knife skills. Participants will also prepare one recipe to get hands-on practice.</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After the orientation, there will be 6 themed cooking sessions. Each of these sessions will feature 2 recipes that the participants will prepare.</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For safety reasons, it is recommended to maintain a 1 facilitator to 5 students ratio during all cooking sessions.</a:t>
            </a:r>
            <a:endParaRPr lang="en-CA" sz="1800">
              <a:effectLst/>
              <a:latin typeface="Aptos" panose="020B0004020202020204" pitchFamily="34" charset="0"/>
              <a:ea typeface="MS Mincho" panose="02020609040205080304" pitchFamily="49" charset="-128"/>
              <a:cs typeface="Arial" panose="020B0604020202020204" pitchFamily="34" charset="0"/>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4408D5C-E217-4DCE-AEAF-7B544CA80B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34275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Now we’ll go into a bit more detail about what is expected in the orientation session.</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At the start of the first session, you’ll need to collect the consent forms signed by parents or guardians. This session will focus on providing an overview of the program, introducing participants to food safety, safe knife handling, and establishing the ground rules for the program. Participants will also get a chance to practice their knife skills by preparing one of the recipes from the orientation recipe section. To help track participation throughout the program, attendance forms are available on the portal for use in each session.</a:t>
            </a:r>
            <a:endParaRPr lang="en-CA" sz="1800">
              <a:effectLst/>
              <a:latin typeface="Aptos" panose="020B0004020202020204" pitchFamily="34" charset="0"/>
              <a:ea typeface="MS Mincho" panose="02020609040205080304" pitchFamily="49" charset="-128"/>
              <a:cs typeface="Arial" panose="020B0604020202020204" pitchFamily="34" charset="0"/>
            </a:endParaRPr>
          </a:p>
          <a:p>
            <a:endParaRPr lang="en-US">
              <a:cs typeface="Calibri"/>
            </a:endParaRPr>
          </a:p>
        </p:txBody>
      </p:sp>
      <p:sp>
        <p:nvSpPr>
          <p:cNvPr id="4" name="Slide Number Placeholder 3"/>
          <p:cNvSpPr>
            <a:spLocks noGrp="1"/>
          </p:cNvSpPr>
          <p:nvPr>
            <p:ph type="sldNum" sz="quarter" idx="5"/>
          </p:nvPr>
        </p:nvSpPr>
        <p:spPr/>
        <p:txBody>
          <a:bodyPr/>
          <a:lstStyle/>
          <a:p>
            <a:fld id="{E4408D5C-E217-4DCE-AEAF-7B544CA80B07}" type="slidenum">
              <a:rPr lang="en-US" smtClean="0"/>
              <a:t>36</a:t>
            </a:fld>
            <a:endParaRPr lang="en-US"/>
          </a:p>
        </p:txBody>
      </p:sp>
    </p:spTree>
    <p:extLst>
      <p:ext uri="{BB962C8B-B14F-4D97-AF65-F5344CB8AC3E}">
        <p14:creationId xmlns:p14="http://schemas.microsoft.com/office/powerpoint/2010/main" val="4387260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Once the orientation session is complete, the cooking sessions will begin!</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Each of the six cooking sessions is themed and includes two recipes for participants to prepare. On average, each recipe takes about 30 minutes to complete, although some may require a bit more time. The recipes are designed to be simple, either requiring no cooking or just the use of a skillet.</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For your convenience, both a shopping list and an equipment list are provided for each recipe, and all of these resources can be accessed on the portal.</a:t>
            </a:r>
            <a:endParaRPr lang="en-CA" sz="1800">
              <a:effectLst/>
              <a:latin typeface="Aptos" panose="020B0004020202020204" pitchFamily="34" charset="0"/>
              <a:ea typeface="MS Mincho" panose="02020609040205080304" pitchFamily="49" charset="-128"/>
              <a:cs typeface="Arial" panose="020B0604020202020204" pitchFamily="34" charset="0"/>
            </a:endParaRPr>
          </a:p>
          <a:p>
            <a:endParaRPr lang="en-CA"/>
          </a:p>
        </p:txBody>
      </p:sp>
      <p:sp>
        <p:nvSpPr>
          <p:cNvPr id="4" name="Slide Number Placeholder 3"/>
          <p:cNvSpPr>
            <a:spLocks noGrp="1"/>
          </p:cNvSpPr>
          <p:nvPr>
            <p:ph type="sldNum" sz="quarter" idx="5"/>
          </p:nvPr>
        </p:nvSpPr>
        <p:spPr/>
        <p:txBody>
          <a:bodyPr/>
          <a:lstStyle/>
          <a:p>
            <a:fld id="{E4408D5C-E217-4DCE-AEAF-7B544CA80B07}" type="slidenum">
              <a:rPr lang="en-US" smtClean="0"/>
              <a:t>37</a:t>
            </a:fld>
            <a:endParaRPr lang="en-US"/>
          </a:p>
        </p:txBody>
      </p:sp>
    </p:spTree>
    <p:extLst>
      <p:ext uri="{BB962C8B-B14F-4D97-AF65-F5344CB8AC3E}">
        <p14:creationId xmlns:p14="http://schemas.microsoft.com/office/powerpoint/2010/main" val="40631473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Before starting to cook, encourage participants to read through the entire recipe carefully so they understand the process, identify all necessary ingredients, and anticipate any challenging steps.</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Participants should take charge of checking that all the required ingredients are available and properly measured. This helps ensure a smooth cooking experience without interruptions. They should also be responsible for ensuring their workspace is setup, making sure all tools and equipment are clean, organized, and ready to go. By preparing ahead, they’ll create an environment that’s not only efficient but also enjoyable to cook in.</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Remind participants to follow the recipe in order without skipping ahead, to ensure consistency and reduce mistakes. Encourage them to ask questions if they’re unsure about anything. This empowers them to take ownership of the cooking process and helps foster a supportive learning atmosphere. Remind participants that mistakes are a normal part of the cooking process and should be seen as opportunities to learn and troubleshoot together. Encourage them to stay patient and work through any challenges, turning errors into valuable learning experiences. </a:t>
            </a:r>
            <a:endParaRPr lang="en-CA" sz="1800">
              <a:effectLst/>
              <a:latin typeface="Aptos" panose="020B0004020202020204" pitchFamily="34" charset="0"/>
              <a:ea typeface="MS Mincho" panose="02020609040205080304" pitchFamily="49" charset="-128"/>
              <a:cs typeface="Arial" panose="020B0604020202020204" pitchFamily="34" charset="0"/>
            </a:endParaRPr>
          </a:p>
          <a:p>
            <a:endParaRPr lang="en-CA"/>
          </a:p>
        </p:txBody>
      </p:sp>
      <p:sp>
        <p:nvSpPr>
          <p:cNvPr id="4" name="Slide Number Placeholder 3"/>
          <p:cNvSpPr>
            <a:spLocks noGrp="1"/>
          </p:cNvSpPr>
          <p:nvPr>
            <p:ph type="sldNum" sz="quarter" idx="5"/>
          </p:nvPr>
        </p:nvSpPr>
        <p:spPr/>
        <p:txBody>
          <a:bodyPr/>
          <a:lstStyle/>
          <a:p>
            <a:fld id="{E4408D5C-E217-4DCE-AEAF-7B544CA80B07}" type="slidenum">
              <a:rPr lang="en-US" smtClean="0"/>
              <a:t>38</a:t>
            </a:fld>
            <a:endParaRPr lang="en-US"/>
          </a:p>
        </p:txBody>
      </p:sp>
    </p:spTree>
    <p:extLst>
      <p:ext uri="{BB962C8B-B14F-4D97-AF65-F5344CB8AC3E}">
        <p14:creationId xmlns:p14="http://schemas.microsoft.com/office/powerpoint/2010/main" val="18759909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As previously mentioned, each cooking session is organized around a specific theme, such as "Begin with Breakfast," “Versatile veggies”, "Dinner Delights," "Spice It Up!", “Winning weekends” and “Fabulous fruit”. It is essential to follow the recipes closely to ensure a successful cooking experience.</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In case you encounter challenges sourcing certain ingredients or if they are too expensive, the portal provides helpful suggestions for minor substitutions to keep your sessions running smoothly.</a:t>
            </a:r>
            <a:endParaRPr lang="en-CA" sz="1800">
              <a:effectLst/>
              <a:latin typeface="Aptos" panose="020B0004020202020204" pitchFamily="34" charset="0"/>
              <a:ea typeface="MS Mincho" panose="02020609040205080304" pitchFamily="49" charset="-128"/>
              <a:cs typeface="Arial" panose="020B0604020202020204" pitchFamily="34" charset="0"/>
            </a:endParaRPr>
          </a:p>
          <a:p>
            <a:endParaRPr lang="en-US">
              <a:cs typeface="Calibri"/>
            </a:endParaRPr>
          </a:p>
        </p:txBody>
      </p:sp>
      <p:sp>
        <p:nvSpPr>
          <p:cNvPr id="4" name="Slide Number Placeholder 3"/>
          <p:cNvSpPr>
            <a:spLocks noGrp="1"/>
          </p:cNvSpPr>
          <p:nvPr>
            <p:ph type="sldNum" sz="quarter" idx="5"/>
          </p:nvPr>
        </p:nvSpPr>
        <p:spPr/>
        <p:txBody>
          <a:bodyPr/>
          <a:lstStyle/>
          <a:p>
            <a:fld id="{E4408D5C-E217-4DCE-AEAF-7B544CA80B07}" type="slidenum">
              <a:rPr lang="en-US" smtClean="0"/>
              <a:t>39</a:t>
            </a:fld>
            <a:endParaRPr lang="en-US"/>
          </a:p>
        </p:txBody>
      </p:sp>
    </p:spTree>
    <p:extLst>
      <p:ext uri="{BB962C8B-B14F-4D97-AF65-F5344CB8AC3E}">
        <p14:creationId xmlns:p14="http://schemas.microsoft.com/office/powerpoint/2010/main" val="1770307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Cooking from scratch has been shown to improve the intake of vegetables, fruits, and whole grains. By introducing cooking and food literacy skills at a young age, we help children and youth develop essential life skills that they can continue to refine as they begin to take more responsibility for feeding themselves at home. </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US" sz="1800">
                <a:effectLst/>
                <a:latin typeface="Calibri" panose="020F0502020204030204" pitchFamily="34" charset="0"/>
                <a:ea typeface="MS Mincho" panose="02020609040205080304" pitchFamily="49" charset="-128"/>
                <a:cs typeface="Arial" panose="020B0604020202020204" pitchFamily="34" charset="0"/>
              </a:rPr>
              <a:t>A key focus of this program is on basic cooking skills. It provides opportunities for students to work together and gain confidence with practical cooking skills. The program does not use ovens and is not focused on baking. Cooking allows more flexibility than baking and often relies on an oven—a tool not everyone has access to. Cooking also lends more opportunities to practice creativity, adaptability and learn how to transform what ingredients you have into a meal. Whereas baking often requires more specific ingredients and precise measurements.</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a:effectLst/>
                <a:latin typeface="Calibri" panose="020F0502020204030204" pitchFamily="34" charset="0"/>
                <a:ea typeface="MS Mincho" panose="02020609040205080304" pitchFamily="49" charset="-128"/>
              </a:rPr>
              <a:t>Food and eating are social and there are numerous benefits to eating together as a group. Students are encouraged to sit down and enjoy the meals they’ve prepared together in the program. This experience fosters a sense </a:t>
            </a:r>
            <a:r>
              <a:rPr lang="en-CA" sz="1800">
                <a:effectLst/>
                <a:latin typeface="Calibri" panose="020F0502020204030204" pitchFamily="34" charset="0"/>
                <a:ea typeface="MS Mincho" panose="02020609040205080304" pitchFamily="49" charset="-128"/>
                <a:cs typeface="Arial" panose="020B0604020202020204" pitchFamily="34" charset="0"/>
              </a:rPr>
              <a:t>of community and emboldens students to explore new foods along with their peers. </a:t>
            </a:r>
            <a:endParaRPr lang="en-CA" sz="1800">
              <a:effectLst/>
              <a:latin typeface="Aptos" panose="020B0004020202020204" pitchFamily="34" charset="0"/>
              <a:ea typeface="MS Mincho" panose="02020609040205080304" pitchFamily="49" charset="-128"/>
              <a:cs typeface="Arial" panose="020B0604020202020204" pitchFamily="34" charset="0"/>
            </a:endParaRPr>
          </a:p>
          <a:p>
            <a:endParaRPr lang="en-CA">
              <a:cs typeface="Calibri"/>
            </a:endParaRPr>
          </a:p>
        </p:txBody>
      </p:sp>
      <p:sp>
        <p:nvSpPr>
          <p:cNvPr id="4" name="Slide Number Placeholder 3"/>
          <p:cNvSpPr>
            <a:spLocks noGrp="1"/>
          </p:cNvSpPr>
          <p:nvPr>
            <p:ph type="sldNum" sz="quarter" idx="5"/>
          </p:nvPr>
        </p:nvSpPr>
        <p:spPr/>
        <p:txBody>
          <a:bodyPr/>
          <a:lstStyle/>
          <a:p>
            <a:fld id="{E4408D5C-E217-4DCE-AEAF-7B544CA80B07}" type="slidenum">
              <a:rPr lang="en-US" smtClean="0"/>
              <a:t>4</a:t>
            </a:fld>
            <a:endParaRPr lang="en-US"/>
          </a:p>
        </p:txBody>
      </p:sp>
    </p:spTree>
    <p:extLst>
      <p:ext uri="{BB962C8B-B14F-4D97-AF65-F5344CB8AC3E}">
        <p14:creationId xmlns:p14="http://schemas.microsoft.com/office/powerpoint/2010/main" val="29346670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At the end of each cooking session, participants will have the opportunity to sample the dishes they’ve prepared. Encourage groups to present their creations in an attractive manner on the serving dishes. If possible, arrange for the group to sit down and enjoy the meal together, consider setting up a tasting table that looks inviting, complete with tablecloths, sampling plates or bowls, and cutlery. </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Always make water is available. Provide a water pitcher or encourage participants to bring their own water bottles. If possible, encourage participants to bring their own reuseable plates and utensils, otherwise, make disposable plates and cutlery available. </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Everyone will have the opportunity to try all the dishes. As facilitators, it’s our responsibility to foster a positive environment where everyone can socialize and savor the delicious food! It's entirely up to each participant whether they choose to try a particular dish. Participants have lots of different reasons why they may be hesitant to try new foods and foods prepared in new ways. It’s important that participants don’t feel obligated to taste the food. Avoid saying things like, “Just take one bite,” or “You have to try it.” Instead, say something more neutral like, “Feel free to try it if you like, no pressure!” to avoid creating negative experiences for participants</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Encourage Curiosity – Instead of focusing on whether someone “likes” or “dislikes” a dish, ask curious questions that focus on the experience: “What do you notice about the texture or flavor?” “What part of this dish do you enjoy?”</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US" sz="1800">
                <a:effectLst/>
                <a:latin typeface="Calibri" panose="020F0502020204030204" pitchFamily="34" charset="0"/>
                <a:ea typeface="MS Mincho" panose="02020609040205080304" pitchFamily="49" charset="-128"/>
                <a:cs typeface="Arial" panose="020B0604020202020204" pitchFamily="34" charset="0"/>
              </a:rPr>
              <a:t>By maintaining this judgment-free environment, we help participants feel safe and comfortable, encouraging them to explore new foods at their own pace and in their own way. The goal is to nurture a positive relationship with food that centers around enjoyment, discovery, and autonomy, rather than pressure or comparison.</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lvl="2">
              <a:buClr>
                <a:srgbClr val="FF0000"/>
              </a:buClr>
              <a:defRPr/>
            </a:pPr>
            <a:endParaRPr lang="en-CA" b="0" i="0" u="none" strike="noStrike" kern="1200" cap="none" spc="0" normalizeH="0" baseline="0" noProof="0">
              <a:ln>
                <a:noFill/>
              </a:ln>
              <a:solidFill>
                <a:srgbClr val="000000"/>
              </a:solidFill>
              <a:effectLst/>
              <a:uLnTx/>
              <a:uFillTx/>
              <a:latin typeface="Calibri"/>
              <a:cs typeface="Calibri"/>
            </a:endParaRPr>
          </a:p>
        </p:txBody>
      </p:sp>
      <p:sp>
        <p:nvSpPr>
          <p:cNvPr id="4" name="Slide Number Placeholder 3"/>
          <p:cNvSpPr>
            <a:spLocks noGrp="1"/>
          </p:cNvSpPr>
          <p:nvPr>
            <p:ph type="sldNum" sz="quarter" idx="5"/>
          </p:nvPr>
        </p:nvSpPr>
        <p:spPr/>
        <p:txBody>
          <a:bodyPr/>
          <a:lstStyle/>
          <a:p>
            <a:fld id="{E4408D5C-E217-4DCE-AEAF-7B544CA80B07}" type="slidenum">
              <a:rPr lang="en-US" smtClean="0"/>
              <a:t>40</a:t>
            </a:fld>
            <a:endParaRPr lang="en-US"/>
          </a:p>
        </p:txBody>
      </p:sp>
    </p:spTree>
    <p:extLst>
      <p:ext uri="{BB962C8B-B14F-4D97-AF65-F5344CB8AC3E}">
        <p14:creationId xmlns:p14="http://schemas.microsoft.com/office/powerpoint/2010/main" val="12508520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When participants sample the dishes they've made, encourage them to engage all five senses in the experience. This is a good opportunity to practice using descriptive language.</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Sight – Notice the colors, textures, shapes and presentation of the food. Encourage participants to take a moment to appreciate how the dish looks on their plate.</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Smell – Before tasting, ask participants to smell the dish and notice the different aromas. Does it smell savory, sweet, or spicy?</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Touch – For some foods, texture can play a big role. Encourage them to feel the texture with their utensils or even with clean hands for finger foods.</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Hearing – While this sense is less obvious, it’s possible to hear crunchiness or sizzling, which adds to the experience. Invite participants to listen for any sounds that come from biting into the food.</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Taste – Finally, encourage participants to focus on the flavors, including sweetness, saltiness, spiciness, or bitterness. They don’t need to love everything they taste, but they can appreciate the experience.</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lvl="2">
              <a:buClr>
                <a:srgbClr val="FF0000"/>
              </a:buClr>
              <a:defRPr/>
            </a:pPr>
            <a:endParaRPr kumimoji="0" lang="en-CA" sz="2500" b="0" i="0" u="none" strike="noStrike" kern="1200" cap="none" spc="0" normalizeH="0" baseline="0" noProof="0">
              <a:ln>
                <a:noFill/>
              </a:ln>
              <a:solidFill>
                <a:srgbClr val="000000"/>
              </a:solidFill>
              <a:effectLst/>
              <a:uLnTx/>
              <a:uFillTx/>
              <a:latin typeface="Tw Cen MT (Body)"/>
              <a:cs typeface="Arial" pitchFamily="34" charset="0"/>
            </a:endParaRPr>
          </a:p>
        </p:txBody>
      </p:sp>
      <p:sp>
        <p:nvSpPr>
          <p:cNvPr id="4" name="Slide Number Placeholder 3"/>
          <p:cNvSpPr>
            <a:spLocks noGrp="1"/>
          </p:cNvSpPr>
          <p:nvPr>
            <p:ph type="sldNum" sz="quarter" idx="5"/>
          </p:nvPr>
        </p:nvSpPr>
        <p:spPr/>
        <p:txBody>
          <a:bodyPr/>
          <a:lstStyle/>
          <a:p>
            <a:fld id="{E4408D5C-E217-4DCE-AEAF-7B544CA80B07}" type="slidenum">
              <a:rPr lang="en-US" smtClean="0"/>
              <a:t>41</a:t>
            </a:fld>
            <a:endParaRPr lang="en-US"/>
          </a:p>
        </p:txBody>
      </p:sp>
    </p:spTree>
    <p:extLst>
      <p:ext uri="{BB962C8B-B14F-4D97-AF65-F5344CB8AC3E}">
        <p14:creationId xmlns:p14="http://schemas.microsoft.com/office/powerpoint/2010/main" val="25842675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Calibri" panose="020F0502020204030204" pitchFamily="34" charset="0"/>
                <a:ea typeface="MS Mincho" panose="02020609040205080304" pitchFamily="49" charset="-128"/>
                <a:cs typeface="Arial" panose="020B0604020202020204" pitchFamily="34" charset="0"/>
              </a:rPr>
              <a:t>Congratulations! You have successfully completed the e-learning module. The final step to facilitate the program in your organization is to complete a short online quiz that will test your knowledge and understanding of the material. To access the quiz, please click the link provided under the training module. Once you have completed the quiz, you will receive confirmation from us via email. After that, you'll be ready to run the Let's Get </a:t>
            </a:r>
            <a:r>
              <a:rPr lang="en-CA" sz="1800" dirty="0" err="1">
                <a:effectLst/>
                <a:latin typeface="Calibri" panose="020F0502020204030204" pitchFamily="34" charset="0"/>
                <a:ea typeface="MS Mincho" panose="02020609040205080304" pitchFamily="49" charset="-128"/>
                <a:cs typeface="Arial" panose="020B0604020202020204" pitchFamily="34" charset="0"/>
              </a:rPr>
              <a:t>Cookin</a:t>
            </a:r>
            <a:r>
              <a:rPr lang="en-CA" sz="1800" dirty="0">
                <a:effectLst/>
                <a:latin typeface="Calibri" panose="020F0502020204030204" pitchFamily="34" charset="0"/>
                <a:ea typeface="MS Mincho" panose="02020609040205080304" pitchFamily="49" charset="-128"/>
                <a:cs typeface="Arial" panose="020B0604020202020204" pitchFamily="34" charset="0"/>
              </a:rPr>
              <a:t>' program in your school or community. Happy Cooking!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effectLst/>
              <a:latin typeface="Calibri" panose="020F0502020204030204" pitchFamily="34" charset="0"/>
              <a:ea typeface="MS Mincho" panose="02020609040205080304" pitchFamily="49"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Calibri" panose="020F0502020204030204" pitchFamily="34" charset="0"/>
                <a:ea typeface="MS Mincho" panose="02020609040205080304" pitchFamily="49" charset="-128"/>
                <a:cs typeface="Arial" panose="020B0604020202020204" pitchFamily="34" charset="0"/>
              </a:rPr>
              <a:t>Please contact us at LGC@hpph.ca should you have any questions about accessing the materials or implementing the program.</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Calibri" panose="020F0502020204030204" pitchFamily="34" charset="0"/>
                <a:ea typeface="MS Mincho" panose="02020609040205080304" pitchFamily="49" charset="-128"/>
                <a:cs typeface="Arial" panose="020B0604020202020204" pitchFamily="34" charset="0"/>
              </a:rPr>
              <a:t>Quiz link: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Calibri" panose="020F0502020204030204" pitchFamily="34" charset="0"/>
                <a:ea typeface="MS Mincho" panose="02020609040205080304" pitchFamily="49" charset="-128"/>
                <a:cs typeface="Arial" panose="020B0604020202020204" pitchFamily="34" charset="0"/>
              </a:rPr>
              <a:t>Portal link: www.hpph.ca/LGCportal (password required)</a:t>
            </a:r>
            <a:endParaRPr lang="en-CA" sz="1800" dirty="0">
              <a:effectLst/>
              <a:latin typeface="Aptos" panose="020B0004020202020204" pitchFamily="34" charset="0"/>
              <a:ea typeface="MS Mincho" panose="02020609040205080304" pitchFamily="49" charset="-128"/>
              <a:cs typeface="Arial" panose="020B0604020202020204" pitchFamily="34" charset="0"/>
            </a:endParaRPr>
          </a:p>
          <a:p>
            <a:endParaRPr lang="en-US" dirty="0">
              <a:cs typeface="Calibri"/>
            </a:endParaRPr>
          </a:p>
        </p:txBody>
      </p:sp>
      <p:sp>
        <p:nvSpPr>
          <p:cNvPr id="4" name="Slide Number Placeholder 3"/>
          <p:cNvSpPr>
            <a:spLocks noGrp="1"/>
          </p:cNvSpPr>
          <p:nvPr>
            <p:ph type="sldNum" sz="quarter" idx="5"/>
          </p:nvPr>
        </p:nvSpPr>
        <p:spPr/>
        <p:txBody>
          <a:bodyPr/>
          <a:lstStyle/>
          <a:p>
            <a:fld id="{E4408D5C-E217-4DCE-AEAF-7B544CA80B07}" type="slidenum">
              <a:rPr lang="en-US" smtClean="0"/>
              <a:t>42</a:t>
            </a:fld>
            <a:endParaRPr lang="en-US"/>
          </a:p>
        </p:txBody>
      </p:sp>
    </p:spTree>
    <p:extLst>
      <p:ext uri="{BB962C8B-B14F-4D97-AF65-F5344CB8AC3E}">
        <p14:creationId xmlns:p14="http://schemas.microsoft.com/office/powerpoint/2010/main" val="2332518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Food literacy offers a range of cross-curricular connections, making it an enriching activity that goes beyond the kitchen. Through this program, participants will develop skills in: Math by Measuring ingredients, understanding fractions, and even budgeting for recipes. Literacy by Reading and interpreting recipes, understanding cooking terms, and following written instructions. Science by Exploring how different ingredients interact—such as how baking soda acts as a leavening agent. Critical Thinking in Cooking encourages problem-solving, following steps in the correct order, and working together as a team to prepare the final dish. By incorporating these diverse skills, cooking becomes a valuable learning experience that can support academic growth in multiple areas.</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For more ideas for learning connections, check out the program resources available after you’ve completed this e-learning module.</a:t>
            </a:r>
            <a:endParaRPr lang="en-CA" sz="1800">
              <a:effectLst/>
              <a:latin typeface="Aptos" panose="020B0004020202020204" pitchFamily="34" charset="0"/>
              <a:ea typeface="MS Mincho" panose="02020609040205080304" pitchFamily="49" charset="-128"/>
              <a:cs typeface="Arial" panose="020B0604020202020204" pitchFamily="34" charset="0"/>
            </a:endParaRPr>
          </a:p>
          <a:p>
            <a:endParaRPr lang="en-CA">
              <a:cs typeface="Calibri" panose="020F0502020204030204"/>
            </a:endParaRPr>
          </a:p>
        </p:txBody>
      </p:sp>
      <p:sp>
        <p:nvSpPr>
          <p:cNvPr id="4" name="Slide Number Placeholder 3"/>
          <p:cNvSpPr>
            <a:spLocks noGrp="1"/>
          </p:cNvSpPr>
          <p:nvPr>
            <p:ph type="sldNum" sz="quarter" idx="10"/>
          </p:nvPr>
        </p:nvSpPr>
        <p:spPr/>
        <p:txBody>
          <a:bodyPr/>
          <a:lstStyle/>
          <a:p>
            <a:fld id="{5E099B79-DA88-4324-A586-F62379DCDD6C}" type="slidenum">
              <a:rPr lang="en-CA" smtClean="0"/>
              <a:t>5</a:t>
            </a:fld>
            <a:endParaRPr lang="en-CA"/>
          </a:p>
        </p:txBody>
      </p:sp>
    </p:spTree>
    <p:extLst>
      <p:ext uri="{BB962C8B-B14F-4D97-AF65-F5344CB8AC3E}">
        <p14:creationId xmlns:p14="http://schemas.microsoft.com/office/powerpoint/2010/main" val="2215591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When establishing your Let’s Get </a:t>
            </a:r>
            <a:r>
              <a:rPr lang="en-CA" sz="1800" err="1">
                <a:effectLst/>
                <a:latin typeface="Calibri" panose="020F0502020204030204" pitchFamily="34" charset="0"/>
                <a:ea typeface="MS Mincho" panose="02020609040205080304" pitchFamily="49" charset="-128"/>
                <a:cs typeface="Arial" panose="020B0604020202020204" pitchFamily="34" charset="0"/>
              </a:rPr>
              <a:t>Cookin</a:t>
            </a:r>
            <a:r>
              <a:rPr lang="en-CA" sz="1800">
                <a:effectLst/>
                <a:latin typeface="Calibri" panose="020F0502020204030204" pitchFamily="34" charset="0"/>
                <a:ea typeface="MS Mincho" panose="02020609040205080304" pitchFamily="49" charset="-128"/>
                <a:cs typeface="Arial" panose="020B0604020202020204" pitchFamily="34" charset="0"/>
              </a:rPr>
              <a:t>’ program, it’s important to keep the following core values in mind:</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Firstly, Allergies: As a facilitator, it can be challenging to guarantee an allergen-free environment or ingredients. To help manage this, always share the recipes and ingredients with caregivers in advance, especially if any children have allergies. This allows them to decide whether they feel comfortable with their child’s participation.</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Next, Weight and Calories: One of the key goals of this program is to build cooking skills. Conversations around weight, calories, or dieting should be avoided, as these are sensitive topics that aren’t the focus of Let’s Get </a:t>
            </a:r>
            <a:r>
              <a:rPr lang="en-CA" sz="1800" err="1">
                <a:effectLst/>
                <a:latin typeface="Calibri" panose="020F0502020204030204" pitchFamily="34" charset="0"/>
                <a:ea typeface="MS Mincho" panose="02020609040205080304" pitchFamily="49" charset="-128"/>
                <a:cs typeface="Arial" panose="020B0604020202020204" pitchFamily="34" charset="0"/>
              </a:rPr>
              <a:t>Cookin</a:t>
            </a:r>
            <a:r>
              <a:rPr lang="en-CA" sz="1800">
                <a:effectLst/>
                <a:latin typeface="Calibri" panose="020F0502020204030204" pitchFamily="34" charset="0"/>
                <a:ea typeface="MS Mincho" panose="02020609040205080304" pitchFamily="49" charset="-128"/>
                <a:cs typeface="Arial" panose="020B0604020202020204" pitchFamily="34" charset="0"/>
              </a:rPr>
              <a:t>’. Instead, the emphasis should remain on learning practical food preparation and cooking skills and focus on fostering a positive relationship with food. Discussions about weight management or controlling weight through diet are highly discouraged.</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Finally, Focus on Food, Not Nutrition: Keep the focus of the program on the enjoyment of cooking and the process of working with food, rather than diving into discussions about nutrition or specific healthy eating habits. If you have time, explore how the foods you are preparing grow, what to look for at the farmers market or grocery store, and even how participants might want to adapt recipes at home. This helps maintain a positive and inclusive environment for all participants.</a:t>
            </a:r>
            <a:endParaRPr lang="en-CA" sz="1800">
              <a:effectLst/>
              <a:latin typeface="Aptos" panose="020B0004020202020204" pitchFamily="34" charset="0"/>
              <a:ea typeface="MS Mincho" panose="02020609040205080304" pitchFamily="49" charset="-128"/>
              <a:cs typeface="Arial" panose="020B0604020202020204" pitchFamily="34" charset="0"/>
            </a:endParaRPr>
          </a:p>
          <a:p>
            <a:endParaRPr lang="en-US">
              <a:cs typeface="Calibri"/>
            </a:endParaRPr>
          </a:p>
        </p:txBody>
      </p:sp>
      <p:sp>
        <p:nvSpPr>
          <p:cNvPr id="4" name="Slide Number Placeholder 3"/>
          <p:cNvSpPr>
            <a:spLocks noGrp="1"/>
          </p:cNvSpPr>
          <p:nvPr>
            <p:ph type="sldNum" sz="quarter" idx="5"/>
          </p:nvPr>
        </p:nvSpPr>
        <p:spPr/>
        <p:txBody>
          <a:bodyPr/>
          <a:lstStyle/>
          <a:p>
            <a:fld id="{E4408D5C-E217-4DCE-AEAF-7B544CA80B07}" type="slidenum">
              <a:rPr lang="en-US" smtClean="0"/>
              <a:t>6</a:t>
            </a:fld>
            <a:endParaRPr lang="en-US"/>
          </a:p>
        </p:txBody>
      </p:sp>
    </p:spTree>
    <p:extLst>
      <p:ext uri="{BB962C8B-B14F-4D97-AF65-F5344CB8AC3E}">
        <p14:creationId xmlns:p14="http://schemas.microsoft.com/office/powerpoint/2010/main" val="1751511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Let’s Get </a:t>
            </a:r>
            <a:r>
              <a:rPr lang="en-CA" sz="1800" err="1">
                <a:effectLst/>
                <a:latin typeface="Calibri" panose="020F0502020204030204" pitchFamily="34" charset="0"/>
                <a:ea typeface="MS Mincho" panose="02020609040205080304" pitchFamily="49" charset="-128"/>
                <a:cs typeface="Arial" panose="020B0604020202020204" pitchFamily="34" charset="0"/>
              </a:rPr>
              <a:t>Cookin</a:t>
            </a:r>
            <a:r>
              <a:rPr lang="en-CA" sz="1800">
                <a:effectLst/>
                <a:latin typeface="Calibri" panose="020F0502020204030204" pitchFamily="34" charset="0"/>
                <a:ea typeface="MS Mincho" panose="02020609040205080304" pitchFamily="49" charset="-128"/>
                <a:cs typeface="Arial" panose="020B0604020202020204" pitchFamily="34" charset="0"/>
              </a:rPr>
              <a:t>’ also has an online portal, which provides all the resources, details, and recipes needed to facilitate the program. After you complete the e-learning module, you will receive the login and password to access this portal. We do ask that you provide your name and contact information so that we can let you know if there are major changes to the program. You can opt out of receiving emails in the future at any time. Students will get the most out of the Let’s Get </a:t>
            </a:r>
            <a:r>
              <a:rPr lang="en-CA" sz="1800" err="1">
                <a:effectLst/>
                <a:latin typeface="Calibri" panose="020F0502020204030204" pitchFamily="34" charset="0"/>
                <a:ea typeface="MS Mincho" panose="02020609040205080304" pitchFamily="49" charset="-128"/>
                <a:cs typeface="Arial" panose="020B0604020202020204" pitchFamily="34" charset="0"/>
              </a:rPr>
              <a:t>Cookin</a:t>
            </a:r>
            <a:r>
              <a:rPr lang="en-CA" sz="1800">
                <a:effectLst/>
                <a:latin typeface="Calibri" panose="020F0502020204030204" pitchFamily="34" charset="0"/>
                <a:ea typeface="MS Mincho" panose="02020609040205080304" pitchFamily="49" charset="-128"/>
                <a:cs typeface="Arial" panose="020B0604020202020204" pitchFamily="34" charset="0"/>
              </a:rPr>
              <a:t>’ program, if you conduct all 7 sessions as outlined and follow the recipes as they are presented on the portal. This ensures consistency and helps maintain the integrity of the program.</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If you are working with an older audience or looking for resources that can be used within a different program, the recipes are appropriate to be used for this purpose. Please keep safe food handling and kitchen safety in mind for your specific setting.</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latin typeface="Calibri"/>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9B79-DA88-4324-A586-F62379DCDD6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2818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The next few slides will walk you through important details to help plan before you begin the program and to ensure everything runs smoothly.</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First, you'll need specific equipment to run the program. Some schools and programs may have all the equipment you’ll need already available, others may need to purchase items. The program is designed to be accessible for use in spaces with minimal kitchen facilities, but does have some space requirements we will talk about more later. The equipment kits we use cost around $500 and work well for groups of 10. This is based on purchasing items during sales, so your costs may vary. Once you have purchased the equipment, it should last for many years.</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The ongoing cost is food. Groceries are expected to cost on average at least $30 per session. Over the course of six cooking sessions, plus the orientation session, you can expect a total grocery cost of at least $210. Depending on how close together or far apart you offer the sessions, leftover ingredients can often be saved for the next session.</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It is recommended to purchase a supply of pantry staples. A list of staple ingredients needed for this program is available on the portal. This will increase your first grocery trip’s cost, but these ingredients will be used throughout all sessions. This staple kit will cost about $70 and many of these ingredients will last more than one set of seven sessions. These items are shelf-stable and will last many months.</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These estimated costs are based on setting up two cooking stations (with 5 students per station). If you plan to accommodate a larger group and double the recipes, you may need additional equipment, which will increase your overall costs.</a:t>
            </a:r>
            <a:endParaRPr lang="en-CA" sz="1800">
              <a:effectLst/>
              <a:latin typeface="Aptos" panose="020B0004020202020204" pitchFamily="34" charset="0"/>
              <a:ea typeface="MS Mincho" panose="02020609040205080304" pitchFamily="49" charset="-128"/>
              <a:cs typeface="Arial" panose="020B0604020202020204" pitchFamily="34" charset="0"/>
            </a:endParaRPr>
          </a:p>
          <a:p>
            <a:endParaRPr lang="en-CA">
              <a:cs typeface="Calibri"/>
            </a:endParaRPr>
          </a:p>
        </p:txBody>
      </p:sp>
      <p:sp>
        <p:nvSpPr>
          <p:cNvPr id="4" name="Slide Number Placeholder 3"/>
          <p:cNvSpPr>
            <a:spLocks noGrp="1"/>
          </p:cNvSpPr>
          <p:nvPr>
            <p:ph type="sldNum" sz="quarter" idx="5"/>
          </p:nvPr>
        </p:nvSpPr>
        <p:spPr/>
        <p:txBody>
          <a:bodyPr/>
          <a:lstStyle/>
          <a:p>
            <a:fld id="{E4408D5C-E217-4DCE-AEAF-7B544CA80B07}" type="slidenum">
              <a:rPr lang="en-US" smtClean="0"/>
              <a:t>8</a:t>
            </a:fld>
            <a:endParaRPr lang="en-US"/>
          </a:p>
        </p:txBody>
      </p:sp>
    </p:spTree>
    <p:extLst>
      <p:ext uri="{BB962C8B-B14F-4D97-AF65-F5344CB8AC3E}">
        <p14:creationId xmlns:p14="http://schemas.microsoft.com/office/powerpoint/2010/main" val="8114234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If cost poses a barrier to running the program, there are several avenues you can explore for funding or grants.</a:t>
            </a:r>
            <a:endParaRPr lang="en-CA" sz="1800">
              <a:effectLst/>
              <a:latin typeface="Aptos" panose="020B0004020202020204" pitchFamily="34" charset="0"/>
              <a:ea typeface="MS Mincho" panose="02020609040205080304" pitchFamily="49" charset="-128"/>
              <a:cs typeface="Arial" panose="020B0604020202020204" pitchFamily="34" charset="0"/>
            </a:endParaRPr>
          </a:p>
          <a:p>
            <a:pPr>
              <a:lnSpc>
                <a:spcPct val="116000"/>
              </a:lnSpc>
              <a:spcAft>
                <a:spcPts val="800"/>
              </a:spcAft>
            </a:pPr>
            <a:r>
              <a:rPr lang="en-CA" sz="1800">
                <a:effectLst/>
                <a:latin typeface="Calibri" panose="020F0502020204030204" pitchFamily="34" charset="0"/>
                <a:ea typeface="MS Mincho" panose="02020609040205080304" pitchFamily="49" charset="-128"/>
                <a:cs typeface="Arial" panose="020B0604020202020204" pitchFamily="34" charset="0"/>
              </a:rPr>
              <a:t>If you are in a school setting, consider reaching out to the parent council to see if they have funds available to assist with program expenses. Similarly, many local businesses and charitable organizations may be willing to support your program. Additionally, your school administrator or board may have suggestions for other funding opportunities, grants or resources that could be beneficial.</a:t>
            </a:r>
            <a:endParaRPr lang="en-CA" sz="1800">
              <a:effectLst/>
              <a:latin typeface="Aptos" panose="020B0004020202020204" pitchFamily="34" charset="0"/>
              <a:ea typeface="MS Mincho" panose="02020609040205080304" pitchFamily="49" charset="-128"/>
              <a:cs typeface="Arial" panose="020B0604020202020204" pitchFamily="34" charset="0"/>
            </a:endParaRPr>
          </a:p>
          <a:p>
            <a:endParaRPr lang="en-US">
              <a:cs typeface="Calibri"/>
            </a:endParaRPr>
          </a:p>
        </p:txBody>
      </p:sp>
      <p:sp>
        <p:nvSpPr>
          <p:cNvPr id="4" name="Slide Number Placeholder 3"/>
          <p:cNvSpPr>
            <a:spLocks noGrp="1"/>
          </p:cNvSpPr>
          <p:nvPr>
            <p:ph type="sldNum" sz="quarter" idx="5"/>
          </p:nvPr>
        </p:nvSpPr>
        <p:spPr/>
        <p:txBody>
          <a:bodyPr/>
          <a:lstStyle/>
          <a:p>
            <a:fld id="{E4408D5C-E217-4DCE-AEAF-7B544CA80B07}" type="slidenum">
              <a:rPr lang="en-US" smtClean="0"/>
              <a:t>9</a:t>
            </a:fld>
            <a:endParaRPr lang="en-US"/>
          </a:p>
        </p:txBody>
      </p:sp>
    </p:spTree>
    <p:extLst>
      <p:ext uri="{BB962C8B-B14F-4D97-AF65-F5344CB8AC3E}">
        <p14:creationId xmlns:p14="http://schemas.microsoft.com/office/powerpoint/2010/main" val="694548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D30C3C3-B529-405C-A968-F4EC8C850272}" type="datetimeFigureOut">
              <a:rPr lang="en-US" smtClean="0"/>
              <a:t>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01DCCC-0249-491A-B06B-CBB129FF7702}" type="slidenum">
              <a:rPr lang="en-US" smtClean="0"/>
              <a:t>‹#›</a:t>
            </a:fld>
            <a:endParaRPr lang="en-US"/>
          </a:p>
        </p:txBody>
      </p:sp>
    </p:spTree>
    <p:extLst>
      <p:ext uri="{BB962C8B-B14F-4D97-AF65-F5344CB8AC3E}">
        <p14:creationId xmlns:p14="http://schemas.microsoft.com/office/powerpoint/2010/main" val="1581471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30C3C3-B529-405C-A968-F4EC8C850272}" type="datetimeFigureOut">
              <a:rPr lang="en-US" smtClean="0"/>
              <a:t>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01DCCC-0249-491A-B06B-CBB129FF7702}" type="slidenum">
              <a:rPr lang="en-US" smtClean="0"/>
              <a:t>‹#›</a:t>
            </a:fld>
            <a:endParaRPr lang="en-US"/>
          </a:p>
        </p:txBody>
      </p:sp>
    </p:spTree>
    <p:extLst>
      <p:ext uri="{BB962C8B-B14F-4D97-AF65-F5344CB8AC3E}">
        <p14:creationId xmlns:p14="http://schemas.microsoft.com/office/powerpoint/2010/main" val="32685931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30C3C3-B529-405C-A968-F4EC8C850272}" type="datetimeFigureOut">
              <a:rPr lang="en-US" smtClean="0"/>
              <a:t>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01DCCC-0249-491A-B06B-CBB129FF7702}" type="slidenum">
              <a:rPr lang="en-US" smtClean="0"/>
              <a:t>‹#›</a:t>
            </a:fld>
            <a:endParaRPr lang="en-US"/>
          </a:p>
        </p:txBody>
      </p:sp>
    </p:spTree>
    <p:extLst>
      <p:ext uri="{BB962C8B-B14F-4D97-AF65-F5344CB8AC3E}">
        <p14:creationId xmlns:p14="http://schemas.microsoft.com/office/powerpoint/2010/main" val="3252049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30C3C3-B529-405C-A968-F4EC8C850272}" type="datetimeFigureOut">
              <a:rPr lang="en-US" smtClean="0"/>
              <a:t>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01DCCC-0249-491A-B06B-CBB129FF7702}" type="slidenum">
              <a:rPr lang="en-US" smtClean="0"/>
              <a:t>‹#›</a:t>
            </a:fld>
            <a:endParaRPr lang="en-US"/>
          </a:p>
        </p:txBody>
      </p:sp>
    </p:spTree>
    <p:extLst>
      <p:ext uri="{BB962C8B-B14F-4D97-AF65-F5344CB8AC3E}">
        <p14:creationId xmlns:p14="http://schemas.microsoft.com/office/powerpoint/2010/main" val="1574759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D30C3C3-B529-405C-A968-F4EC8C850272}" type="datetimeFigureOut">
              <a:rPr lang="en-US" smtClean="0"/>
              <a:t>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01DCCC-0249-491A-B06B-CBB129FF7702}" type="slidenum">
              <a:rPr lang="en-US" smtClean="0"/>
              <a:t>‹#›</a:t>
            </a:fld>
            <a:endParaRPr lang="en-US"/>
          </a:p>
        </p:txBody>
      </p:sp>
    </p:spTree>
    <p:extLst>
      <p:ext uri="{BB962C8B-B14F-4D97-AF65-F5344CB8AC3E}">
        <p14:creationId xmlns:p14="http://schemas.microsoft.com/office/powerpoint/2010/main" val="2388789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D30C3C3-B529-405C-A968-F4EC8C850272}" type="datetimeFigureOut">
              <a:rPr lang="en-US" smtClean="0"/>
              <a:t>1/27/2025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01DCCC-0249-491A-B06B-CBB129FF7702}" type="slidenum">
              <a:rPr lang="en-US" smtClean="0"/>
              <a:t>‹#›</a:t>
            </a:fld>
            <a:endParaRPr lang="en-US"/>
          </a:p>
        </p:txBody>
      </p:sp>
    </p:spTree>
    <p:extLst>
      <p:ext uri="{BB962C8B-B14F-4D97-AF65-F5344CB8AC3E}">
        <p14:creationId xmlns:p14="http://schemas.microsoft.com/office/powerpoint/2010/main" val="12636756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D30C3C3-B529-405C-A968-F4EC8C850272}" type="datetimeFigureOut">
              <a:rPr lang="en-US" smtClean="0"/>
              <a:t>1/27/2025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01DCCC-0249-491A-B06B-CBB129FF7702}" type="slidenum">
              <a:rPr lang="en-US" smtClean="0"/>
              <a:t>‹#›</a:t>
            </a:fld>
            <a:endParaRPr lang="en-US"/>
          </a:p>
        </p:txBody>
      </p:sp>
    </p:spTree>
    <p:extLst>
      <p:ext uri="{BB962C8B-B14F-4D97-AF65-F5344CB8AC3E}">
        <p14:creationId xmlns:p14="http://schemas.microsoft.com/office/powerpoint/2010/main" val="3806983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D30C3C3-B529-405C-A968-F4EC8C850272}" type="datetimeFigureOut">
              <a:rPr lang="en-US" smtClean="0"/>
              <a:t>1/27/2025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01DCCC-0249-491A-B06B-CBB129FF7702}" type="slidenum">
              <a:rPr lang="en-US" smtClean="0"/>
              <a:t>‹#›</a:t>
            </a:fld>
            <a:endParaRPr lang="en-US"/>
          </a:p>
        </p:txBody>
      </p:sp>
    </p:spTree>
    <p:extLst>
      <p:ext uri="{BB962C8B-B14F-4D97-AF65-F5344CB8AC3E}">
        <p14:creationId xmlns:p14="http://schemas.microsoft.com/office/powerpoint/2010/main" val="3976036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30C3C3-B529-405C-A968-F4EC8C850272}" type="datetimeFigureOut">
              <a:rPr lang="en-US" smtClean="0"/>
              <a:t>1/27/2025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01DCCC-0249-491A-B06B-CBB129FF7702}" type="slidenum">
              <a:rPr lang="en-US" smtClean="0"/>
              <a:t>‹#›</a:t>
            </a:fld>
            <a:endParaRPr lang="en-US"/>
          </a:p>
        </p:txBody>
      </p:sp>
    </p:spTree>
    <p:extLst>
      <p:ext uri="{BB962C8B-B14F-4D97-AF65-F5344CB8AC3E}">
        <p14:creationId xmlns:p14="http://schemas.microsoft.com/office/powerpoint/2010/main" val="813195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D30C3C3-B529-405C-A968-F4EC8C850272}" type="datetimeFigureOut">
              <a:rPr lang="en-US" smtClean="0"/>
              <a:t>1/27/2025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01DCCC-0249-491A-B06B-CBB129FF7702}" type="slidenum">
              <a:rPr lang="en-US" smtClean="0"/>
              <a:t>‹#›</a:t>
            </a:fld>
            <a:endParaRPr lang="en-US"/>
          </a:p>
        </p:txBody>
      </p:sp>
    </p:spTree>
    <p:extLst>
      <p:ext uri="{BB962C8B-B14F-4D97-AF65-F5344CB8AC3E}">
        <p14:creationId xmlns:p14="http://schemas.microsoft.com/office/powerpoint/2010/main" val="33020404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D30C3C3-B529-405C-A968-F4EC8C850272}" type="datetimeFigureOut">
              <a:rPr lang="en-US" smtClean="0"/>
              <a:t>1/27/2025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01DCCC-0249-491A-B06B-CBB129FF7702}" type="slidenum">
              <a:rPr lang="en-US" smtClean="0"/>
              <a:t>‹#›</a:t>
            </a:fld>
            <a:endParaRPr lang="en-US"/>
          </a:p>
        </p:txBody>
      </p:sp>
    </p:spTree>
    <p:extLst>
      <p:ext uri="{BB962C8B-B14F-4D97-AF65-F5344CB8AC3E}">
        <p14:creationId xmlns:p14="http://schemas.microsoft.com/office/powerpoint/2010/main" val="2431446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30C3C3-B529-405C-A968-F4EC8C850272}" type="datetimeFigureOut">
              <a:rPr lang="en-US" smtClean="0"/>
              <a:t>1/27/2025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01DCCC-0249-491A-B06B-CBB129FF7702}" type="slidenum">
              <a:rPr lang="en-US" smtClean="0"/>
              <a:t>‹#›</a:t>
            </a:fld>
            <a:endParaRPr lang="en-US"/>
          </a:p>
        </p:txBody>
      </p:sp>
    </p:spTree>
    <p:extLst>
      <p:ext uri="{BB962C8B-B14F-4D97-AF65-F5344CB8AC3E}">
        <p14:creationId xmlns:p14="http://schemas.microsoft.com/office/powerpoint/2010/main" val="228118079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7.png"/><Relationship Id="rId5" Type="http://schemas.openxmlformats.org/officeDocument/2006/relationships/image" Target="../media/image13.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12" Type="http://schemas.openxmlformats.org/officeDocument/2006/relationships/image" Target="../media/image6.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diagramLayout" Target="../diagrams/layout2.xml"/><Relationship Id="rId11" Type="http://schemas.openxmlformats.org/officeDocument/2006/relationships/image" Target="../media/image5.png"/><Relationship Id="rId5" Type="http://schemas.openxmlformats.org/officeDocument/2006/relationships/diagramData" Target="../diagrams/data2.xml"/><Relationship Id="rId10" Type="http://schemas.openxmlformats.org/officeDocument/2006/relationships/image" Target="../media/image7.png"/><Relationship Id="rId4" Type="http://schemas.openxmlformats.org/officeDocument/2006/relationships/notesSlide" Target="../notesSlides/notesSlide14.xml"/><Relationship Id="rId9" Type="http://schemas.microsoft.com/office/2007/relationships/diagramDrawing" Target="../diagrams/drawing2.xml"/></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7.png"/><Relationship Id="rId5" Type="http://schemas.openxmlformats.org/officeDocument/2006/relationships/hyperlink" Target="https://www.canada.ca/en/public-health/services/food-borne-illness-canada/causes-food-borne-illness-canada.html" TargetMode="External"/><Relationship Id="rId4" Type="http://schemas.openxmlformats.org/officeDocument/2006/relationships/notesSlide" Target="../notesSlides/notesSlide15.xml"/><Relationship Id="rId9"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7.png"/><Relationship Id="rId5" Type="http://schemas.openxmlformats.org/officeDocument/2006/relationships/hyperlink" Target="https://www.hpph.ca/classes-clinics-services/safe-food-handling-courses/" TargetMode="Externa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3PmVJQUCm4E"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5.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8.jpeg"/><Relationship Id="rId5" Type="http://schemas.openxmlformats.org/officeDocument/2006/relationships/image" Target="../media/image7.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1.jpeg"/><Relationship Id="rId5" Type="http://schemas.openxmlformats.org/officeDocument/2006/relationships/hyperlink" Target="https://www.youtube.com/watch?v=8yWLJl3fp1o&amp;feature=youtu.be" TargetMode="External"/><Relationship Id="rId10" Type="http://schemas.openxmlformats.org/officeDocument/2006/relationships/image" Target="../media/image6.png"/><Relationship Id="rId4" Type="http://schemas.openxmlformats.org/officeDocument/2006/relationships/notesSlide" Target="../notesSlides/notesSlide25.xml"/><Relationship Id="rId9" Type="http://schemas.openxmlformats.org/officeDocument/2006/relationships/image" Target="../media/image22.png"/></Relationships>
</file>

<file path=ppt/slides/_rels/slide2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7.png"/><Relationship Id="rId5" Type="http://schemas.openxmlformats.org/officeDocument/2006/relationships/hyperlink" Target="https://www.ontario.ca/laws/regulation/170493" TargetMode="External"/><Relationship Id="rId4" Type="http://schemas.openxmlformats.org/officeDocument/2006/relationships/notesSlide" Target="../notesSlides/notesSlide26.xml"/><Relationship Id="rId9" Type="http://schemas.openxmlformats.org/officeDocument/2006/relationships/image" Target="../media/image6.png"/></Relationships>
</file>

<file path=ppt/slides/_rels/slide2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24.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25.jpe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26.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5.png"/><Relationship Id="rId4" Type="http://schemas.openxmlformats.org/officeDocument/2006/relationships/hyperlink" Target="https://www.youtube.com/watch?v=1KmGnVG5p2o"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28.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5.png"/><Relationship Id="rId4" Type="http://schemas.openxmlformats.org/officeDocument/2006/relationships/hyperlink" Target="https://www.youtube.com/watch?v=fe3Mo_IzmT8" TargetMode="Externa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30.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31.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32.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12.png"/><Relationship Id="rId5" Type="http://schemas.openxmlformats.org/officeDocument/2006/relationships/image" Target="../media/image33.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12.png"/><Relationship Id="rId5" Type="http://schemas.openxmlformats.org/officeDocument/2006/relationships/image" Target="../media/image34.jpe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2.xml"/><Relationship Id="rId7" Type="http://schemas.openxmlformats.org/officeDocument/2006/relationships/image" Target="../media/image36.png"/><Relationship Id="rId12" Type="http://schemas.openxmlformats.org/officeDocument/2006/relationships/image" Target="../media/image6.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12.png"/><Relationship Id="rId10" Type="http://schemas.openxmlformats.org/officeDocument/2006/relationships/image" Target="../media/image39.png"/><Relationship Id="rId4" Type="http://schemas.openxmlformats.org/officeDocument/2006/relationships/notesSlide" Target="../notesSlides/notesSlide41.xml"/><Relationship Id="rId9" Type="http://schemas.openxmlformats.org/officeDocument/2006/relationships/image" Target="../media/image38.png"/></Relationships>
</file>

<file path=ppt/slides/_rels/slide42.xml.rels><?xml version="1.0" encoding="UTF-8" standalone="yes"?>
<Relationships xmlns="http://schemas.openxmlformats.org/package/2006/relationships"><Relationship Id="rId8" Type="http://schemas.openxmlformats.org/officeDocument/2006/relationships/hyperlink" Target="mailto:healthyeating@swpublichealth.ca" TargetMode="External"/><Relationship Id="rId3" Type="http://schemas.openxmlformats.org/officeDocument/2006/relationships/slideLayout" Target="../slideLayouts/slideLayout2.xml"/><Relationship Id="rId7" Type="http://schemas.openxmlformats.org/officeDocument/2006/relationships/hyperlink" Target="https://ca.mar.medallia.com/?e=429740&amp;d=e&amp;h=9C57825D2233F28&amp;l=en" TargetMode="Externa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6.png"/><Relationship Id="rId4" Type="http://schemas.openxmlformats.org/officeDocument/2006/relationships/notesSlide" Target="../notesSlides/notesSlide42.xml"/><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12" Type="http://schemas.openxmlformats.org/officeDocument/2006/relationships/image" Target="../media/image6.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1.xml"/><Relationship Id="rId11" Type="http://schemas.openxmlformats.org/officeDocument/2006/relationships/image" Target="../media/image5.png"/><Relationship Id="rId5" Type="http://schemas.openxmlformats.org/officeDocument/2006/relationships/diagramData" Target="../diagrams/data1.xml"/><Relationship Id="rId10" Type="http://schemas.openxmlformats.org/officeDocument/2006/relationships/image" Target="../media/image7.png"/><Relationship Id="rId4" Type="http://schemas.openxmlformats.org/officeDocument/2006/relationships/notesSlide" Target="../notesSlides/notesSlide6.xml"/><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9.png"/><Relationship Id="rId5" Type="http://schemas.openxmlformats.org/officeDocument/2006/relationships/hyperlink" Target="http://www.hpph.ca/LGCportal" TargetMode="External"/><Relationship Id="rId10" Type="http://schemas.openxmlformats.org/officeDocument/2006/relationships/image" Target="../media/image10.png"/><Relationship Id="rId4" Type="http://schemas.openxmlformats.org/officeDocument/2006/relationships/notesSlide" Target="../notesSlides/notesSlide7.xml"/><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BC48F81-C954-4E51-B01D-7D46D321955D}"/>
              </a:ext>
              <a:ext uri="{C183D7F6-B498-43B3-948B-1728B52AA6E4}">
                <adec:decorative xmlns:adec="http://schemas.microsoft.com/office/drawing/2017/decorative" val="1"/>
              </a:ext>
            </a:extLst>
          </p:cNvPr>
          <p:cNvSpPr/>
          <p:nvPr/>
        </p:nvSpPr>
        <p:spPr>
          <a:xfrm>
            <a:off x="-4" y="0"/>
            <a:ext cx="12192003" cy="7035541"/>
          </a:xfrm>
          <a:prstGeom prst="rect">
            <a:avLst/>
          </a:prstGeom>
          <a:solidFill>
            <a:srgbClr val="ED1B24"/>
          </a:solidFill>
          <a:ln>
            <a:solidFill>
              <a:srgbClr val="E41617"/>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angle 8">
            <a:extLst>
              <a:ext uri="{C183D7F6-B498-43B3-948B-1728B52AA6E4}">
                <adec:decorative xmlns:adec="http://schemas.microsoft.com/office/drawing/2017/decorative" val="1"/>
              </a:ext>
            </a:extLst>
          </p:cNvPr>
          <p:cNvSpPr/>
          <p:nvPr/>
        </p:nvSpPr>
        <p:spPr>
          <a:xfrm>
            <a:off x="1325030" y="720903"/>
            <a:ext cx="9541934" cy="4325811"/>
          </a:xfrm>
          <a:prstGeom prst="rect">
            <a:avLst/>
          </a:prstGeom>
          <a:solidFill>
            <a:schemeClr val="bg1"/>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Online Training Module</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368421" y="3674639"/>
            <a:ext cx="9455151" cy="1287945"/>
          </a:xfrm>
          <a:prstGeom prst="rect">
            <a:avLst/>
          </a:prstGeom>
        </p:spPr>
      </p:pic>
      <p:sp>
        <p:nvSpPr>
          <p:cNvPr id="2" name="TextBox 1" descr="Creation Date: Jan 2020​&#10;&#10;Adapted: 2024"/>
          <p:cNvSpPr txBox="1"/>
          <p:nvPr/>
        </p:nvSpPr>
        <p:spPr>
          <a:xfrm>
            <a:off x="316302" y="6365270"/>
            <a:ext cx="3008701" cy="369332"/>
          </a:xfrm>
          <a:prstGeom prst="rect">
            <a:avLst/>
          </a:prstGeom>
          <a:noFill/>
        </p:spPr>
        <p:txBody>
          <a:bodyPr wrap="square" lIns="91440" tIns="45720" rIns="91440" bIns="45720" rtlCol="0" anchor="t">
            <a:spAutoFit/>
          </a:bodyPr>
          <a:lstStyle/>
          <a:p>
            <a:r>
              <a:rPr lang="en-CA" dirty="0">
                <a:solidFill>
                  <a:schemeClr val="bg1"/>
                </a:solidFill>
                <a:latin typeface="Arial"/>
                <a:cs typeface="Arial"/>
              </a:rPr>
              <a:t>Updated November 2024</a:t>
            </a:r>
            <a:endParaRPr lang="en-CA" dirty="0">
              <a:solidFill>
                <a:schemeClr val="bg1"/>
              </a:solidFill>
              <a:latin typeface="Arial" panose="020B0604020202020204" pitchFamily="34" charset="0"/>
              <a:cs typeface="Arial" panose="020B0604020202020204" pitchFamily="34" charset="0"/>
            </a:endParaRPr>
          </a:p>
        </p:txBody>
      </p:sp>
      <p:sp>
        <p:nvSpPr>
          <p:cNvPr id="11" name="TextBox 10" descr="E-learning Training Module​">
            <a:extLst>
              <a:ext uri="{FF2B5EF4-FFF2-40B4-BE49-F238E27FC236}">
                <a16:creationId xmlns:a16="http://schemas.microsoft.com/office/drawing/2014/main" id="{78FFA1F3-50B8-4AE2-9058-6B8FE908ADB3}"/>
              </a:ext>
            </a:extLst>
          </p:cNvPr>
          <p:cNvSpPr txBox="1"/>
          <p:nvPr/>
        </p:nvSpPr>
        <p:spPr>
          <a:xfrm>
            <a:off x="3543868" y="2967335"/>
            <a:ext cx="5360431" cy="461665"/>
          </a:xfrm>
          <a:prstGeom prst="rect">
            <a:avLst/>
          </a:prstGeom>
          <a:noFill/>
        </p:spPr>
        <p:txBody>
          <a:bodyPr wrap="square" lIns="91440" tIns="45720" rIns="91440" bIns="45720" rtlCol="0" anchor="t">
            <a:spAutoFit/>
          </a:bodyPr>
          <a:lstStyle/>
          <a:p>
            <a:pPr algn="ctr"/>
            <a:r>
              <a:rPr lang="en-US" sz="2400" b="1"/>
              <a:t>E-learning Training Module</a:t>
            </a:r>
          </a:p>
        </p:txBody>
      </p:sp>
      <p:pic>
        <p:nvPicPr>
          <p:cNvPr id="13" name="Picture 12" descr="Middlesex London Health Unit logo">
            <a:extLst>
              <a:ext uri="{FF2B5EF4-FFF2-40B4-BE49-F238E27FC236}">
                <a16:creationId xmlns:a16="http://schemas.microsoft.com/office/drawing/2014/main" id="{B3B8ECA8-EB37-4BBF-8CD9-500ABDB7967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84227" y="5804457"/>
            <a:ext cx="3480003" cy="844537"/>
          </a:xfrm>
          <a:prstGeom prst="rect">
            <a:avLst/>
          </a:prstGeom>
        </p:spPr>
      </p:pic>
      <p:pic>
        <p:nvPicPr>
          <p:cNvPr id="6" name="Picture 6" descr="Let's Get Cookin'!">
            <a:extLst>
              <a:ext uri="{FF2B5EF4-FFF2-40B4-BE49-F238E27FC236}">
                <a16:creationId xmlns:a16="http://schemas.microsoft.com/office/drawing/2014/main" id="{76B28124-235A-411C-9086-0C6982C1D8C7}"/>
              </a:ext>
            </a:extLst>
          </p:cNvPr>
          <p:cNvPicPr>
            <a:picLocks noChangeAspect="1"/>
          </p:cNvPicPr>
          <p:nvPr/>
        </p:nvPicPr>
        <p:blipFill>
          <a:blip r:embed="rId7"/>
          <a:stretch>
            <a:fillRect/>
          </a:stretch>
        </p:blipFill>
        <p:spPr>
          <a:xfrm>
            <a:off x="2365373" y="1163865"/>
            <a:ext cx="8341360" cy="1719943"/>
          </a:xfrm>
          <a:prstGeom prst="rect">
            <a:avLst/>
          </a:prstGeom>
        </p:spPr>
      </p:pic>
      <p:pic>
        <p:nvPicPr>
          <p:cNvPr id="5" name="Picture 6" descr="Southwestern Public Health logo">
            <a:extLst>
              <a:ext uri="{FF2B5EF4-FFF2-40B4-BE49-F238E27FC236}">
                <a16:creationId xmlns:a16="http://schemas.microsoft.com/office/drawing/2014/main" id="{25E16C83-8365-5576-C48B-65D9E6529C8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98002" y="5559820"/>
            <a:ext cx="2286000" cy="1300843"/>
          </a:xfrm>
          <a:prstGeom prst="rect">
            <a:avLst/>
          </a:prstGeom>
        </p:spPr>
      </p:pic>
      <p:pic>
        <p:nvPicPr>
          <p:cNvPr id="3" name="Picture 2" descr="Huron Perth Public Health Logo">
            <a:extLst>
              <a:ext uri="{FF2B5EF4-FFF2-40B4-BE49-F238E27FC236}">
                <a16:creationId xmlns:a16="http://schemas.microsoft.com/office/drawing/2014/main" id="{52ECDDF1-D787-490D-90B6-2896D36BD37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650625" y="5827425"/>
            <a:ext cx="2190750" cy="819150"/>
          </a:xfrm>
          <a:prstGeom prst="rect">
            <a:avLst/>
          </a:prstGeom>
        </p:spPr>
      </p:pic>
      <p:pic>
        <p:nvPicPr>
          <p:cNvPr id="78" name="Audio 77">
            <a:extLst>
              <a:ext uri="{FF2B5EF4-FFF2-40B4-BE49-F238E27FC236}">
                <a16:creationId xmlns:a16="http://schemas.microsoft.com/office/drawing/2014/main" id="{3A95595D-BAEB-4B9B-0CB2-AB44B97EEF6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155680" y="6045200"/>
            <a:ext cx="812800" cy="812800"/>
          </a:xfrm>
          <a:prstGeom prst="rect">
            <a:avLst/>
          </a:prstGeom>
        </p:spPr>
      </p:pic>
    </p:spTree>
    <p:extLst>
      <p:ext uri="{BB962C8B-B14F-4D97-AF65-F5344CB8AC3E}">
        <p14:creationId xmlns:p14="http://schemas.microsoft.com/office/powerpoint/2010/main" val="3917757726"/>
      </p:ext>
    </p:extLst>
  </p:cSld>
  <p:clrMapOvr>
    <a:masterClrMapping/>
  </p:clrMapOvr>
  <mc:AlternateContent xmlns:mc="http://schemas.openxmlformats.org/markup-compatibility/2006" xmlns:p14="http://schemas.microsoft.com/office/powerpoint/2010/main">
    <mc:Choice Requires="p14">
      <p:transition spd="slow" p14:dur="2000" advTm="47620"/>
    </mc:Choice>
    <mc:Fallback xmlns="">
      <p:transition spd="slow" advTm="47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8"/>
                                        </p:tgtEl>
                                      </p:cBhvr>
                                    </p:cmd>
                                  </p:childTnLst>
                                </p:cTn>
                              </p:par>
                            </p:childTnLst>
                          </p:cTn>
                        </p:par>
                      </p:childTnLst>
                    </p:cTn>
                  </p:par>
                </p:childTnLst>
              </p:cTn>
              <p:prevCondLst>
                <p:cond evt="onPrev" delay="0">
                  <p:tgtEl>
                    <p:sldTgt/>
                  </p:tgtEl>
                </p:cond>
              </p:prevCondLst>
              <p:nextCondLst>
                <p:cond evt="onNext" delay="0">
                  <p:tgtEl>
                    <p:sldTgt/>
                  </p:tgtEl>
                </p:cond>
              </p:nextCondLst>
            </p:seq>
            <p:par>
              <p:cTn id="7"/>
            </p:par>
            <p:audio isNarration="1">
              <p:cMediaNode vol="80000" showWhenStopped="0">
                <p:cTn id="8" fill="hold" display="0">
                  <p:stCondLst>
                    <p:cond delay="indefinite"/>
                  </p:stCondLst>
                  <p:endCondLst>
                    <p:cond evt="onStopAudio" delay="0">
                      <p:tgtEl>
                        <p:sldTgt/>
                      </p:tgtEl>
                    </p:cond>
                  </p:endCondLst>
                </p:cTn>
                <p:tgtEl>
                  <p:spTgt spid="7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28ECCD4-A414-4A18-AC35-2748F8003F86}"/>
              </a:ext>
              <a:ext uri="{C183D7F6-B498-43B3-948B-1728B52AA6E4}">
                <adec:decorative xmlns:adec="http://schemas.microsoft.com/office/drawing/2017/decorative" val="1"/>
              </a:ext>
            </a:extLst>
          </p:cNvPr>
          <p:cNvGrpSpPr/>
          <p:nvPr/>
        </p:nvGrpSpPr>
        <p:grpSpPr>
          <a:xfrm>
            <a:off x="-159031" y="0"/>
            <a:ext cx="3535654" cy="6858000"/>
            <a:chOff x="-159031" y="0"/>
            <a:chExt cx="3535654" cy="6858000"/>
          </a:xfrm>
        </p:grpSpPr>
        <p:sp>
          <p:nvSpPr>
            <p:cNvPr id="10" name="Rectangle 9">
              <a:extLst>
                <a:ext uri="{FF2B5EF4-FFF2-40B4-BE49-F238E27FC236}">
                  <a16:creationId xmlns:a16="http://schemas.microsoft.com/office/drawing/2014/main" id="{FB8F78CE-4056-4FFC-8F65-CD5B316D6357}"/>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87FDF553-534D-47D0-84FF-6BF2A4F29265}"/>
                </a:ext>
              </a:extLst>
            </p:cNvPr>
            <p:cNvGrpSpPr/>
            <p:nvPr/>
          </p:nvGrpSpPr>
          <p:grpSpPr>
            <a:xfrm>
              <a:off x="-150347" y="375101"/>
              <a:ext cx="3526970" cy="1832917"/>
              <a:chOff x="-150347" y="375101"/>
              <a:chExt cx="3526970" cy="1832917"/>
            </a:xfrm>
          </p:grpSpPr>
          <p:sp>
            <p:nvSpPr>
              <p:cNvPr id="14" name="Rectangle 3" descr="Slide title: Before You Begin">
                <a:extLst>
                  <a:ext uri="{FF2B5EF4-FFF2-40B4-BE49-F238E27FC236}">
                    <a16:creationId xmlns:a16="http://schemas.microsoft.com/office/drawing/2014/main" id="{922E3A2E-6A1F-4CD6-B9DE-F2C03965C6C8}"/>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Before you Begin</a:t>
                </a:r>
                <a:endParaRPr lang="en-US" altLang="en-US" b="1">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8158B7A3-1660-4D82-B78D-5B7E695EEF4E}"/>
                  </a:ext>
                  <a:ext uri="{C183D7F6-B498-43B3-948B-1728B52AA6E4}">
                    <adec:decorative xmlns:adec="http://schemas.microsoft.com/office/drawing/2017/decorative" val="1"/>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grpSp>
      </p:grpSp>
      <p:sp>
        <p:nvSpPr>
          <p:cNvPr id="19" name="Rectangle 3" descr="Recruitment strategy:​&#10;Discuss with principal or manager. This could be an opportunity to engage youth who may be less connected in the school.  ​&#10;Poster and newsletter insert available on the portal.​&#10;Provide information about the program at staff meeting and discuss recruitment strategy.">
            <a:extLst>
              <a:ext uri="{FF2B5EF4-FFF2-40B4-BE49-F238E27FC236}">
                <a16:creationId xmlns:a16="http://schemas.microsoft.com/office/drawing/2014/main" id="{813D0B60-9A63-4FCA-BA2D-4449BE849C1D}"/>
              </a:ext>
            </a:extLst>
          </p:cNvPr>
          <p:cNvSpPr txBox="1">
            <a:spLocks noChangeArrowheads="1"/>
          </p:cNvSpPr>
          <p:nvPr/>
        </p:nvSpPr>
        <p:spPr>
          <a:xfrm>
            <a:off x="3780764" y="591078"/>
            <a:ext cx="7165018" cy="499758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3600"/>
              </a:spcAft>
              <a:buFont typeface="Arial" panose="020B0604020202020204" pitchFamily="34" charset="0"/>
              <a:buNone/>
            </a:pPr>
            <a:r>
              <a:rPr lang="en-CA" altLang="en-US" sz="3200" b="1">
                <a:solidFill>
                  <a:srgbClr val="E41617"/>
                </a:solidFill>
                <a:latin typeface="Arial" panose="020B0604020202020204" pitchFamily="34" charset="0"/>
              </a:rPr>
              <a:t>Recruitment strategy:</a:t>
            </a:r>
            <a:endParaRPr lang="en-US"/>
          </a:p>
          <a:p>
            <a:pPr>
              <a:lnSpc>
                <a:spcPct val="100000"/>
              </a:lnSpc>
              <a:spcBef>
                <a:spcPts val="0"/>
              </a:spcBef>
              <a:spcAft>
                <a:spcPts val="2400"/>
              </a:spcAft>
              <a:buClr>
                <a:srgbClr val="E41617"/>
              </a:buClr>
            </a:pPr>
            <a:r>
              <a:rPr lang="en-CA" altLang="en-US">
                <a:latin typeface="Arial" panose="020B0604020202020204" pitchFamily="34" charset="0"/>
              </a:rPr>
              <a:t>Discuss with principal or manager. This could be an opportunity to engage youth who may be less connected in the school.  </a:t>
            </a:r>
            <a:endParaRPr lang="en-CA" altLang="en-US">
              <a:latin typeface="Arial" panose="020B0604020202020204" pitchFamily="34" charset="0"/>
              <a:cs typeface="Arial" panose="020B0604020202020204" pitchFamily="34" charset="0"/>
            </a:endParaRPr>
          </a:p>
          <a:p>
            <a:pPr>
              <a:lnSpc>
                <a:spcPct val="100000"/>
              </a:lnSpc>
              <a:spcBef>
                <a:spcPts val="0"/>
              </a:spcBef>
              <a:spcAft>
                <a:spcPts val="2400"/>
              </a:spcAft>
              <a:buClr>
                <a:srgbClr val="E41617"/>
              </a:buClr>
            </a:pPr>
            <a:r>
              <a:rPr lang="en-CA" altLang="en-US">
                <a:latin typeface="Arial" panose="020B0604020202020204" pitchFamily="34" charset="0"/>
              </a:rPr>
              <a:t>Poster and newsletter insert available on the portal.</a:t>
            </a:r>
            <a:endParaRPr lang="en-CA" altLang="en-US">
              <a:latin typeface="Arial" panose="020B0604020202020204" pitchFamily="34" charset="0"/>
              <a:cs typeface="Arial" panose="020B0604020202020204" pitchFamily="34" charset="0"/>
            </a:endParaRPr>
          </a:p>
          <a:p>
            <a:pPr>
              <a:lnSpc>
                <a:spcPct val="100000"/>
              </a:lnSpc>
              <a:spcBef>
                <a:spcPts val="0"/>
              </a:spcBef>
              <a:spcAft>
                <a:spcPts val="2400"/>
              </a:spcAft>
              <a:buClr>
                <a:srgbClr val="E41617"/>
              </a:buClr>
            </a:pPr>
            <a:r>
              <a:rPr lang="en-CA" altLang="en-US">
                <a:latin typeface="Arial" panose="020B0604020202020204" pitchFamily="34" charset="0"/>
              </a:rPr>
              <a:t>Provide information about the program at staff meeting and discuss recruitment strategy.</a:t>
            </a:r>
            <a:endParaRPr lang="en-CA" altLang="en-US">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42548AA2-6482-4FC0-A137-F1A0BF4E6B10}"/>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4E9F189A-37DE-4D96-73E3-CEC17D7ACFA4}"/>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5512" y="5599611"/>
            <a:ext cx="2332152" cy="905562"/>
          </a:xfrm>
          <a:prstGeom prst="rect">
            <a:avLst/>
          </a:prstGeom>
        </p:spPr>
      </p:pic>
      <p:pic>
        <p:nvPicPr>
          <p:cNvPr id="35" name="Audio 34">
            <a:extLst>
              <a:ext uri="{FF2B5EF4-FFF2-40B4-BE49-F238E27FC236}">
                <a16:creationId xmlns:a16="http://schemas.microsoft.com/office/drawing/2014/main" id="{42A3FE54-23B3-746F-2801-8E1DF4CFBCF8}"/>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356504925"/>
      </p:ext>
    </p:extLst>
  </p:cSld>
  <p:clrMapOvr>
    <a:masterClrMapping/>
  </p:clrMapOvr>
  <mc:AlternateContent xmlns:mc="http://schemas.openxmlformats.org/markup-compatibility/2006" xmlns:p14="http://schemas.microsoft.com/office/powerpoint/2010/main">
    <mc:Choice Requires="p14">
      <p:transition spd="slow" p14:dur="2000" advTm="46819"/>
    </mc:Choice>
    <mc:Fallback xmlns="">
      <p:transition spd="slow" advTm="46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26BDF8D-420A-4D7D-81A5-FED98B15C4A2}"/>
              </a:ext>
              <a:ext uri="{C183D7F6-B498-43B3-948B-1728B52AA6E4}">
                <adec:decorative xmlns:adec="http://schemas.microsoft.com/office/drawing/2017/decorative" val="1"/>
              </a:ext>
            </a:extLst>
          </p:cNvPr>
          <p:cNvGrpSpPr/>
          <p:nvPr/>
        </p:nvGrpSpPr>
        <p:grpSpPr>
          <a:xfrm>
            <a:off x="-159031" y="0"/>
            <a:ext cx="3535654" cy="6858000"/>
            <a:chOff x="-159031" y="0"/>
            <a:chExt cx="3535654" cy="6858000"/>
          </a:xfrm>
        </p:grpSpPr>
        <p:sp>
          <p:nvSpPr>
            <p:cNvPr id="13" name="Rectangle 12">
              <a:extLst>
                <a:ext uri="{FF2B5EF4-FFF2-40B4-BE49-F238E27FC236}">
                  <a16:creationId xmlns:a16="http://schemas.microsoft.com/office/drawing/2014/main" id="{D2212843-73AA-41FE-ACB8-82F964DE15AA}"/>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9ED32EC5-168D-488C-987E-681AD00D48D4}"/>
                </a:ext>
              </a:extLst>
            </p:cNvPr>
            <p:cNvGrpSpPr/>
            <p:nvPr/>
          </p:nvGrpSpPr>
          <p:grpSpPr>
            <a:xfrm>
              <a:off x="-150347" y="375101"/>
              <a:ext cx="3526970" cy="1832917"/>
              <a:chOff x="-150347" y="375101"/>
              <a:chExt cx="3526970" cy="1832917"/>
            </a:xfrm>
          </p:grpSpPr>
          <p:sp>
            <p:nvSpPr>
              <p:cNvPr id="18" name="Rectangle 3" descr="Slide title: Before You Begin">
                <a:extLst>
                  <a:ext uri="{FF2B5EF4-FFF2-40B4-BE49-F238E27FC236}">
                    <a16:creationId xmlns:a16="http://schemas.microsoft.com/office/drawing/2014/main" id="{43996469-34C8-4913-A8A6-88B812C117D8}"/>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Before you Begin</a:t>
                </a:r>
                <a:endParaRPr lang="en-US" altLang="en-US" b="1">
                  <a:latin typeface="Arial" panose="020B0604020202020204" pitchFamily="34" charset="0"/>
                  <a:cs typeface="Arial" panose="020B0604020202020204" pitchFamily="34" charset="0"/>
                </a:endParaRPr>
              </a:p>
            </p:txBody>
          </p:sp>
          <p:cxnSp>
            <p:nvCxnSpPr>
              <p:cNvPr id="19" name="Straight Connector 18">
                <a:extLst>
                  <a:ext uri="{FF2B5EF4-FFF2-40B4-BE49-F238E27FC236}">
                    <a16:creationId xmlns:a16="http://schemas.microsoft.com/office/drawing/2014/main" id="{A461F155-DB5E-4778-8DE8-45819F225687}"/>
                  </a:ext>
                  <a:ext uri="{C183D7F6-B498-43B3-948B-1728B52AA6E4}">
                    <adec:decorative xmlns:adec="http://schemas.microsoft.com/office/drawing/2017/decorative" val="1"/>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grpSp>
      </p:grpSp>
      <p:sp>
        <p:nvSpPr>
          <p:cNvPr id="15" name="Rectangle 3" descr="Timing:​&#10;Will your program run during school hours or after school?​&#10;Each session takes about 1 hour plus set-up ">
            <a:extLst>
              <a:ext uri="{FF2B5EF4-FFF2-40B4-BE49-F238E27FC236}">
                <a16:creationId xmlns:a16="http://schemas.microsoft.com/office/drawing/2014/main" id="{8535D91D-E000-4470-B1BD-65CF1BB2B392}"/>
              </a:ext>
            </a:extLst>
          </p:cNvPr>
          <p:cNvSpPr txBox="1">
            <a:spLocks noChangeArrowheads="1"/>
          </p:cNvSpPr>
          <p:nvPr/>
        </p:nvSpPr>
        <p:spPr>
          <a:xfrm>
            <a:off x="3720355" y="599822"/>
            <a:ext cx="7997400" cy="25961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CA" altLang="en-US" sz="3200" b="1">
                <a:solidFill>
                  <a:srgbClr val="E41617"/>
                </a:solidFill>
                <a:latin typeface="Arial"/>
                <a:cs typeface="Arial"/>
              </a:rPr>
              <a:t>Timing:</a:t>
            </a:r>
          </a:p>
          <a:p>
            <a:pPr marL="342900" indent="-342900">
              <a:buClr>
                <a:srgbClr val="E41617"/>
              </a:buClr>
            </a:pPr>
            <a:r>
              <a:rPr lang="en-CA" altLang="en-US">
                <a:latin typeface="Arial"/>
                <a:cs typeface="Arial"/>
              </a:rPr>
              <a:t>Will your program run during school hours or after school?</a:t>
            </a:r>
          </a:p>
          <a:p>
            <a:pPr marL="342900" indent="-342900">
              <a:buClr>
                <a:srgbClr val="E41617"/>
              </a:buClr>
            </a:pPr>
            <a:r>
              <a:rPr lang="en-CA" altLang="en-US">
                <a:latin typeface="Arial"/>
                <a:cs typeface="Arial"/>
              </a:rPr>
              <a:t>Each session takes about 1 hour, plus set-up </a:t>
            </a:r>
          </a:p>
          <a:p>
            <a:pPr marL="0" indent="0">
              <a:buFont typeface="Arial" panose="020B0604020202020204" pitchFamily="34" charset="0"/>
              <a:buNone/>
            </a:pPr>
            <a:endParaRPr lang="en-CA" altLang="en-US" b="1">
              <a:solidFill>
                <a:srgbClr val="006345"/>
              </a:solidFill>
              <a:latin typeface="Arial" panose="020B0604020202020204" pitchFamily="34" charset="0"/>
            </a:endParaRPr>
          </a:p>
          <a:p>
            <a:pPr marL="0" indent="0" algn="ctr">
              <a:buFont typeface="Arial" panose="020B0604020202020204" pitchFamily="34" charset="0"/>
              <a:buNone/>
            </a:pPr>
            <a:r>
              <a:rPr lang="en-CA" altLang="en-US" sz="3200" b="1">
                <a:solidFill>
                  <a:srgbClr val="E41617"/>
                </a:solidFill>
                <a:latin typeface="Arial"/>
                <a:cs typeface="Arial"/>
              </a:rPr>
              <a:t>Location Needs:</a:t>
            </a:r>
            <a:endParaRPr lang="en-CA" altLang="en-US">
              <a:latin typeface="Arial"/>
              <a:cs typeface="Arial"/>
            </a:endParaRPr>
          </a:p>
          <a:p>
            <a:pPr marL="0" indent="0">
              <a:buNone/>
            </a:pPr>
            <a:endParaRPr lang="en-CA" altLang="en-US" sz="1100">
              <a:latin typeface="Arial" panose="020B0604020202020204" pitchFamily="34" charset="0"/>
            </a:endParaRPr>
          </a:p>
          <a:p>
            <a:pPr marL="0" indent="0">
              <a:buFont typeface="Arial" panose="020B0604020202020204" pitchFamily="34" charset="0"/>
              <a:buNone/>
            </a:pPr>
            <a:endParaRPr lang="en-CA" altLang="en-US" sz="1400">
              <a:latin typeface="Arial" panose="020B0604020202020204" pitchFamily="34" charset="0"/>
            </a:endParaRPr>
          </a:p>
        </p:txBody>
      </p:sp>
      <p:sp>
        <p:nvSpPr>
          <p:cNvPr id="16" name="TextBox 15" descr="Location Needs:&#10;Nearby sink/refrigerator​&#10;Electrical outlets​&#10;Adequate ventilation&#10;Handwashing stations​&#10;Enough space to work safely">
            <a:extLst>
              <a:ext uri="{FF2B5EF4-FFF2-40B4-BE49-F238E27FC236}">
                <a16:creationId xmlns:a16="http://schemas.microsoft.com/office/drawing/2014/main" id="{3EB57BEE-14CB-44B5-9AD3-40CFDEB68839}"/>
              </a:ext>
            </a:extLst>
          </p:cNvPr>
          <p:cNvSpPr txBox="1"/>
          <p:nvPr/>
        </p:nvSpPr>
        <p:spPr>
          <a:xfrm>
            <a:off x="3720355" y="3625068"/>
            <a:ext cx="4094412" cy="1815882"/>
          </a:xfrm>
          <a:prstGeom prst="rect">
            <a:avLst/>
          </a:prstGeom>
          <a:noFill/>
        </p:spPr>
        <p:txBody>
          <a:bodyPr wrap="square" rtlCol="0">
            <a:spAutoFit/>
          </a:bodyPr>
          <a:lstStyle/>
          <a:p>
            <a:pPr marL="342900" indent="-342900" defTabSz="914400">
              <a:buClr>
                <a:srgbClr val="E41617"/>
              </a:buClr>
              <a:buFont typeface="Arial" panose="020B0604020202020204" pitchFamily="34" charset="0"/>
              <a:buChar char="•"/>
            </a:pPr>
            <a:r>
              <a:rPr lang="en-CA" altLang="en-US" sz="2800">
                <a:solidFill>
                  <a:prstClr val="black"/>
                </a:solidFill>
                <a:latin typeface="Arial" panose="020B0604020202020204" pitchFamily="34" charset="0"/>
              </a:rPr>
              <a:t>Nearby sink/refrigerator</a:t>
            </a:r>
          </a:p>
          <a:p>
            <a:pPr marL="342900" indent="-342900" defTabSz="914400">
              <a:buClr>
                <a:srgbClr val="E41617"/>
              </a:buClr>
              <a:buFont typeface="Arial" panose="020B0604020202020204" pitchFamily="34" charset="0"/>
              <a:buChar char="•"/>
            </a:pPr>
            <a:r>
              <a:rPr lang="en-CA" altLang="en-US" sz="2800">
                <a:solidFill>
                  <a:prstClr val="black"/>
                </a:solidFill>
                <a:latin typeface="Arial" panose="020B0604020202020204" pitchFamily="34" charset="0"/>
              </a:rPr>
              <a:t>Electrical outlets</a:t>
            </a:r>
          </a:p>
          <a:p>
            <a:pPr marL="342900" indent="-342900" defTabSz="914400">
              <a:buClr>
                <a:srgbClr val="E41617"/>
              </a:buClr>
              <a:buFont typeface="Arial" panose="020B0604020202020204" pitchFamily="34" charset="0"/>
              <a:buChar char="•"/>
            </a:pPr>
            <a:r>
              <a:rPr lang="en-CA" altLang="en-US" sz="2800">
                <a:solidFill>
                  <a:prstClr val="black"/>
                </a:solidFill>
                <a:latin typeface="Arial" panose="020B0604020202020204" pitchFamily="34" charset="0"/>
              </a:rPr>
              <a:t>Adequate ventilation</a:t>
            </a:r>
          </a:p>
        </p:txBody>
      </p:sp>
      <p:sp>
        <p:nvSpPr>
          <p:cNvPr id="17" name="TextBox 16">
            <a:extLst>
              <a:ext uri="{FF2B5EF4-FFF2-40B4-BE49-F238E27FC236}">
                <a16:creationId xmlns:a16="http://schemas.microsoft.com/office/drawing/2014/main" id="{1C313406-60AD-47BC-93EF-0E1B57E5506A}"/>
              </a:ext>
              <a:ext uri="{C183D7F6-B498-43B3-948B-1728B52AA6E4}">
                <adec:decorative xmlns:adec="http://schemas.microsoft.com/office/drawing/2017/decorative" val="1"/>
              </a:ext>
            </a:extLst>
          </p:cNvPr>
          <p:cNvSpPr txBox="1"/>
          <p:nvPr/>
        </p:nvSpPr>
        <p:spPr>
          <a:xfrm>
            <a:off x="7874351" y="3625068"/>
            <a:ext cx="3972847" cy="1815882"/>
          </a:xfrm>
          <a:prstGeom prst="rect">
            <a:avLst/>
          </a:prstGeom>
          <a:noFill/>
        </p:spPr>
        <p:txBody>
          <a:bodyPr wrap="square" lIns="91440" tIns="45720" rIns="91440" bIns="45720" rtlCol="0" anchor="t">
            <a:spAutoFit/>
          </a:bodyPr>
          <a:lstStyle/>
          <a:p>
            <a:pPr marL="457200" indent="-457200">
              <a:buClr>
                <a:srgbClr val="E41617"/>
              </a:buClr>
              <a:buFont typeface="Arial" panose="020B0604020202020204" pitchFamily="34" charset="0"/>
              <a:buChar char="•"/>
            </a:pPr>
            <a:r>
              <a:rPr lang="en-CA" altLang="en-US" sz="2800">
                <a:latin typeface="Arial"/>
                <a:cs typeface="Arial"/>
              </a:rPr>
              <a:t>Handwashing stations</a:t>
            </a:r>
          </a:p>
          <a:p>
            <a:pPr marL="457200" indent="-457200">
              <a:buClr>
                <a:srgbClr val="E41617"/>
              </a:buClr>
              <a:buFont typeface="Arial" panose="020B0604020202020204" pitchFamily="34" charset="0"/>
              <a:buChar char="•"/>
            </a:pPr>
            <a:r>
              <a:rPr lang="en-CA" altLang="en-US" sz="2800">
                <a:latin typeface="Arial"/>
                <a:cs typeface="Arial"/>
              </a:rPr>
              <a:t>Enough space to work safely</a:t>
            </a:r>
          </a:p>
        </p:txBody>
      </p:sp>
      <p:pic>
        <p:nvPicPr>
          <p:cNvPr id="2" name="Picture 1">
            <a:extLst>
              <a:ext uri="{FF2B5EF4-FFF2-40B4-BE49-F238E27FC236}">
                <a16:creationId xmlns:a16="http://schemas.microsoft.com/office/drawing/2014/main" id="{4DBD4E61-199B-409B-A8C4-1264C470B5B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8896" y="2313873"/>
            <a:ext cx="3188484" cy="2219136"/>
          </a:xfrm>
          <a:prstGeom prst="rect">
            <a:avLst/>
          </a:prstGeom>
        </p:spPr>
      </p:pic>
      <p:pic>
        <p:nvPicPr>
          <p:cNvPr id="5" name="Picture 4">
            <a:extLst>
              <a:ext uri="{FF2B5EF4-FFF2-40B4-BE49-F238E27FC236}">
                <a16:creationId xmlns:a16="http://schemas.microsoft.com/office/drawing/2014/main" id="{D634798F-D45A-4116-B16A-32ED4EAB53EA}"/>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5512" y="5599611"/>
            <a:ext cx="2332152" cy="905562"/>
          </a:xfrm>
          <a:prstGeom prst="rect">
            <a:avLst/>
          </a:prstGeom>
        </p:spPr>
      </p:pic>
      <p:pic>
        <p:nvPicPr>
          <p:cNvPr id="25" name="Audio 24">
            <a:extLst>
              <a:ext uri="{FF2B5EF4-FFF2-40B4-BE49-F238E27FC236}">
                <a16:creationId xmlns:a16="http://schemas.microsoft.com/office/drawing/2014/main" id="{A7A994AE-C5FB-CF85-1AB9-2CF2E4C879E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60318770"/>
      </p:ext>
    </p:extLst>
  </p:cSld>
  <p:clrMapOvr>
    <a:masterClrMapping/>
  </p:clrMapOvr>
  <mc:AlternateContent xmlns:mc="http://schemas.openxmlformats.org/markup-compatibility/2006" xmlns:p14="http://schemas.microsoft.com/office/powerpoint/2010/main">
    <mc:Choice Requires="p14">
      <p:transition spd="slow" p14:dur="2000" advTm="51108"/>
    </mc:Choice>
    <mc:Fallback xmlns="">
      <p:transition spd="slow" advTm="51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5F330E18-C729-47C6-AC8E-9F47733BA362}"/>
              </a:ext>
              <a:ext uri="{C183D7F6-B498-43B3-948B-1728B52AA6E4}">
                <adec:decorative xmlns:adec="http://schemas.microsoft.com/office/drawing/2017/decorative" val="1"/>
              </a:ext>
            </a:extLst>
          </p:cNvPr>
          <p:cNvGrpSpPr/>
          <p:nvPr/>
        </p:nvGrpSpPr>
        <p:grpSpPr>
          <a:xfrm>
            <a:off x="-159031" y="0"/>
            <a:ext cx="3535654" cy="6858000"/>
            <a:chOff x="-159031" y="0"/>
            <a:chExt cx="3535654" cy="6858000"/>
          </a:xfrm>
        </p:grpSpPr>
        <p:sp>
          <p:nvSpPr>
            <p:cNvPr id="18" name="Rectangle 17">
              <a:extLst>
                <a:ext uri="{FF2B5EF4-FFF2-40B4-BE49-F238E27FC236}">
                  <a16:creationId xmlns:a16="http://schemas.microsoft.com/office/drawing/2014/main" id="{A1B7B5C8-ACFB-44E4-ADB5-FA4DFF818103}"/>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1C64B0DE-8A48-4821-8DB3-FAE48C1404AD}"/>
                </a:ext>
              </a:extLst>
            </p:cNvPr>
            <p:cNvGrpSpPr/>
            <p:nvPr/>
          </p:nvGrpSpPr>
          <p:grpSpPr>
            <a:xfrm>
              <a:off x="-150347" y="375101"/>
              <a:ext cx="3526970" cy="1832917"/>
              <a:chOff x="-150347" y="375101"/>
              <a:chExt cx="3526970" cy="1832917"/>
            </a:xfrm>
          </p:grpSpPr>
          <p:sp>
            <p:nvSpPr>
              <p:cNvPr id="22" name="Rectangle 3" descr="Slide Title: Before you Begin">
                <a:extLst>
                  <a:ext uri="{FF2B5EF4-FFF2-40B4-BE49-F238E27FC236}">
                    <a16:creationId xmlns:a16="http://schemas.microsoft.com/office/drawing/2014/main" id="{772BCA97-7935-417B-8CB2-B7C88AE189A1}"/>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Before you Begin</a:t>
                </a:r>
                <a:endParaRPr lang="en-US" altLang="en-US" b="1">
                  <a:latin typeface="Arial" panose="020B0604020202020204" pitchFamily="34" charset="0"/>
                  <a:cs typeface="Arial" panose="020B0604020202020204" pitchFamily="34" charset="0"/>
                </a:endParaRPr>
              </a:p>
            </p:txBody>
          </p:sp>
          <p:cxnSp>
            <p:nvCxnSpPr>
              <p:cNvPr id="23" name="Straight Connector 22">
                <a:extLst>
                  <a:ext uri="{FF2B5EF4-FFF2-40B4-BE49-F238E27FC236}">
                    <a16:creationId xmlns:a16="http://schemas.microsoft.com/office/drawing/2014/main" id="{5D36B030-CE51-4672-80EB-80AC35A984EB}"/>
                  </a:ext>
                  <a:ext uri="{C183D7F6-B498-43B3-948B-1728B52AA6E4}">
                    <adec:decorative xmlns:adec="http://schemas.microsoft.com/office/drawing/2017/decorative" val="1"/>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grpSp>
      </p:grpSp>
      <p:pic>
        <p:nvPicPr>
          <p:cNvPr id="7" name="Picture 6" descr="A shelf with a water jug, hand soap and paper towel on it, with a catch basin to catch waste water from handwashing. ">
            <a:extLst>
              <a:ext uri="{FF2B5EF4-FFF2-40B4-BE49-F238E27FC236}">
                <a16:creationId xmlns:a16="http://schemas.microsoft.com/office/drawing/2014/main" id="{7F360B24-F18D-46C3-BF6B-E652EE50F97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702239" y="280300"/>
            <a:ext cx="4723050" cy="6297400"/>
          </a:xfrm>
          <a:prstGeom prst="rect">
            <a:avLst/>
          </a:prstGeom>
        </p:spPr>
      </p:pic>
      <p:cxnSp>
        <p:nvCxnSpPr>
          <p:cNvPr id="13" name="Straight Arrow Connector 12">
            <a:extLst>
              <a:ext uri="{FF2B5EF4-FFF2-40B4-BE49-F238E27FC236}">
                <a16:creationId xmlns:a16="http://schemas.microsoft.com/office/drawing/2014/main" id="{F82FF8BE-1F59-4B5E-B6BF-C5A4EBC2AA9A}"/>
              </a:ext>
              <a:ext uri="{C183D7F6-B498-43B3-948B-1728B52AA6E4}">
                <adec:decorative xmlns:adec="http://schemas.microsoft.com/office/drawing/2017/decorative" val="1"/>
              </a:ext>
            </a:extLst>
          </p:cNvPr>
          <p:cNvCxnSpPr>
            <a:cxnSpLocks/>
          </p:cNvCxnSpPr>
          <p:nvPr/>
        </p:nvCxnSpPr>
        <p:spPr>
          <a:xfrm flipH="1">
            <a:off x="6400801" y="1116499"/>
            <a:ext cx="2783659" cy="0"/>
          </a:xfrm>
          <a:prstGeom prst="straightConnector1">
            <a:avLst/>
          </a:prstGeom>
          <a:ln>
            <a:solidFill>
              <a:srgbClr val="E41617"/>
            </a:solidFill>
            <a:tailEnd type="triangle"/>
          </a:ln>
        </p:spPr>
        <p:style>
          <a:lnRef idx="3">
            <a:schemeClr val="accent1"/>
          </a:lnRef>
          <a:fillRef idx="0">
            <a:schemeClr val="accent1"/>
          </a:fillRef>
          <a:effectRef idx="2">
            <a:schemeClr val="accent1"/>
          </a:effectRef>
          <a:fontRef idx="minor">
            <a:schemeClr val="tx1"/>
          </a:fontRef>
        </p:style>
      </p:cxnSp>
      <p:cxnSp>
        <p:nvCxnSpPr>
          <p:cNvPr id="16" name="Straight Arrow Connector 15">
            <a:extLst>
              <a:ext uri="{FF2B5EF4-FFF2-40B4-BE49-F238E27FC236}">
                <a16:creationId xmlns:a16="http://schemas.microsoft.com/office/drawing/2014/main" id="{E72F5D56-E7D8-495D-A9CE-053E3D459215}"/>
              </a:ext>
              <a:ext uri="{C183D7F6-B498-43B3-948B-1728B52AA6E4}">
                <adec:decorative xmlns:adec="http://schemas.microsoft.com/office/drawing/2017/decorative" val="1"/>
              </a:ext>
            </a:extLst>
          </p:cNvPr>
          <p:cNvCxnSpPr>
            <a:cxnSpLocks/>
          </p:cNvCxnSpPr>
          <p:nvPr/>
        </p:nvCxnSpPr>
        <p:spPr>
          <a:xfrm flipH="1">
            <a:off x="7158758" y="1846137"/>
            <a:ext cx="2025702" cy="0"/>
          </a:xfrm>
          <a:prstGeom prst="straightConnector1">
            <a:avLst/>
          </a:prstGeom>
          <a:ln>
            <a:solidFill>
              <a:srgbClr val="E41617"/>
            </a:solidFill>
            <a:tailEnd type="triangle"/>
          </a:ln>
        </p:spPr>
        <p:style>
          <a:lnRef idx="3">
            <a:schemeClr val="accent1"/>
          </a:lnRef>
          <a:fillRef idx="0">
            <a:schemeClr val="accent1"/>
          </a:fillRef>
          <a:effectRef idx="2">
            <a:schemeClr val="accent1"/>
          </a:effectRef>
          <a:fontRef idx="minor">
            <a:schemeClr val="tx1"/>
          </a:fontRef>
        </p:style>
      </p:cxnSp>
      <p:cxnSp>
        <p:nvCxnSpPr>
          <p:cNvPr id="19" name="Straight Arrow Connector 18">
            <a:extLst>
              <a:ext uri="{FF2B5EF4-FFF2-40B4-BE49-F238E27FC236}">
                <a16:creationId xmlns:a16="http://schemas.microsoft.com/office/drawing/2014/main" id="{08DD9D06-A952-4E01-9F60-10B5C1B9BF36}"/>
              </a:ext>
              <a:ext uri="{C183D7F6-B498-43B3-948B-1728B52AA6E4}">
                <adec:decorative xmlns:adec="http://schemas.microsoft.com/office/drawing/2017/decorative" val="1"/>
              </a:ext>
            </a:extLst>
          </p:cNvPr>
          <p:cNvCxnSpPr>
            <a:cxnSpLocks/>
          </p:cNvCxnSpPr>
          <p:nvPr/>
        </p:nvCxnSpPr>
        <p:spPr>
          <a:xfrm flipH="1">
            <a:off x="6504649" y="3235264"/>
            <a:ext cx="2783659" cy="0"/>
          </a:xfrm>
          <a:prstGeom prst="straightConnector1">
            <a:avLst/>
          </a:prstGeom>
          <a:ln>
            <a:solidFill>
              <a:srgbClr val="E41617"/>
            </a:solidFill>
            <a:tailEnd type="triangle"/>
          </a:ln>
        </p:spPr>
        <p:style>
          <a:lnRef idx="3">
            <a:schemeClr val="accent1"/>
          </a:lnRef>
          <a:fillRef idx="0">
            <a:schemeClr val="accent1"/>
          </a:fillRef>
          <a:effectRef idx="2">
            <a:schemeClr val="accent1"/>
          </a:effectRef>
          <a:fontRef idx="minor">
            <a:schemeClr val="tx1"/>
          </a:fontRef>
        </p:style>
      </p:cxnSp>
      <p:cxnSp>
        <p:nvCxnSpPr>
          <p:cNvPr id="21" name="Straight Arrow Connector 20">
            <a:extLst>
              <a:ext uri="{FF2B5EF4-FFF2-40B4-BE49-F238E27FC236}">
                <a16:creationId xmlns:a16="http://schemas.microsoft.com/office/drawing/2014/main" id="{A0D15FCF-0C5E-439B-8CAF-B20AC5267025}"/>
              </a:ext>
              <a:ext uri="{C183D7F6-B498-43B3-948B-1728B52AA6E4}">
                <adec:decorative xmlns:adec="http://schemas.microsoft.com/office/drawing/2017/decorative" val="1"/>
              </a:ext>
            </a:extLst>
          </p:cNvPr>
          <p:cNvCxnSpPr>
            <a:cxnSpLocks/>
          </p:cNvCxnSpPr>
          <p:nvPr/>
        </p:nvCxnSpPr>
        <p:spPr>
          <a:xfrm flipH="1">
            <a:off x="7216747" y="5730639"/>
            <a:ext cx="2071561" cy="1"/>
          </a:xfrm>
          <a:prstGeom prst="straightConnector1">
            <a:avLst/>
          </a:prstGeom>
          <a:ln>
            <a:solidFill>
              <a:srgbClr val="E41617"/>
            </a:solidFill>
            <a:tailEnd type="triangle"/>
          </a:ln>
        </p:spPr>
        <p:style>
          <a:lnRef idx="3">
            <a:schemeClr val="accent1"/>
          </a:lnRef>
          <a:fillRef idx="0">
            <a:schemeClr val="accent1"/>
          </a:fillRef>
          <a:effectRef idx="2">
            <a:schemeClr val="accent1"/>
          </a:effectRef>
          <a:fontRef idx="minor">
            <a:schemeClr val="tx1"/>
          </a:fontRef>
        </p:style>
      </p:cxnSp>
      <p:sp>
        <p:nvSpPr>
          <p:cNvPr id="25" name="TextBox 24">
            <a:extLst>
              <a:ext uri="{FF2B5EF4-FFF2-40B4-BE49-F238E27FC236}">
                <a16:creationId xmlns:a16="http://schemas.microsoft.com/office/drawing/2014/main" id="{2E0DFAA1-D54E-4439-8F6C-4E7BB91B6918}"/>
              </a:ext>
              <a:ext uri="{C183D7F6-B498-43B3-948B-1728B52AA6E4}">
                <adec:decorative xmlns:adec="http://schemas.microsoft.com/office/drawing/2017/decorative" val="1"/>
              </a:ext>
            </a:extLst>
          </p:cNvPr>
          <p:cNvSpPr txBox="1"/>
          <p:nvPr/>
        </p:nvSpPr>
        <p:spPr>
          <a:xfrm>
            <a:off x="9372551" y="922227"/>
            <a:ext cx="1351370" cy="400110"/>
          </a:xfrm>
          <a:prstGeom prst="rect">
            <a:avLst/>
          </a:prstGeom>
          <a:noFill/>
        </p:spPr>
        <p:txBody>
          <a:bodyPr wrap="square" rtlCol="0">
            <a:spAutoFit/>
          </a:bodyPr>
          <a:lstStyle/>
          <a:p>
            <a:r>
              <a:rPr lang="en-CA" sz="2000">
                <a:latin typeface="Arial" panose="020B0604020202020204" pitchFamily="34" charset="0"/>
                <a:cs typeface="Arial" panose="020B0604020202020204" pitchFamily="34" charset="0"/>
              </a:rPr>
              <a:t>Water Jug</a:t>
            </a:r>
            <a:endParaRPr lang="en-US" sz="200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080B25D7-7A0E-4EB0-8963-CB5A66B71128}"/>
              </a:ext>
              <a:ext uri="{C183D7F6-B498-43B3-948B-1728B52AA6E4}">
                <adec:decorative xmlns:adec="http://schemas.microsoft.com/office/drawing/2017/decorative" val="1"/>
              </a:ext>
            </a:extLst>
          </p:cNvPr>
          <p:cNvSpPr txBox="1"/>
          <p:nvPr/>
        </p:nvSpPr>
        <p:spPr>
          <a:xfrm>
            <a:off x="9451497" y="1661471"/>
            <a:ext cx="1351370" cy="707886"/>
          </a:xfrm>
          <a:prstGeom prst="rect">
            <a:avLst/>
          </a:prstGeom>
          <a:noFill/>
        </p:spPr>
        <p:txBody>
          <a:bodyPr wrap="square" rtlCol="0">
            <a:spAutoFit/>
          </a:bodyPr>
          <a:lstStyle/>
          <a:p>
            <a:r>
              <a:rPr lang="en-CA" sz="2000">
                <a:latin typeface="Arial" panose="020B0604020202020204" pitchFamily="34" charset="0"/>
                <a:cs typeface="Arial" panose="020B0604020202020204" pitchFamily="34" charset="0"/>
              </a:rPr>
              <a:t>Hand Soap</a:t>
            </a:r>
            <a:endParaRPr lang="en-US" sz="2000">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80CF398B-3604-45C8-BA10-AC7FDB896DCD}"/>
              </a:ext>
              <a:ext uri="{C183D7F6-B498-43B3-948B-1728B52AA6E4}">
                <adec:decorative xmlns:adec="http://schemas.microsoft.com/office/drawing/2017/decorative" val="1"/>
              </a:ext>
            </a:extLst>
          </p:cNvPr>
          <p:cNvSpPr txBox="1"/>
          <p:nvPr/>
        </p:nvSpPr>
        <p:spPr>
          <a:xfrm>
            <a:off x="9451497" y="3059666"/>
            <a:ext cx="2184850" cy="707886"/>
          </a:xfrm>
          <a:prstGeom prst="rect">
            <a:avLst/>
          </a:prstGeom>
          <a:noFill/>
        </p:spPr>
        <p:txBody>
          <a:bodyPr wrap="square" rtlCol="0">
            <a:spAutoFit/>
          </a:bodyPr>
          <a:lstStyle/>
          <a:p>
            <a:r>
              <a:rPr lang="en-CA" sz="2000">
                <a:latin typeface="Arial" panose="020B0604020202020204" pitchFamily="34" charset="0"/>
                <a:cs typeface="Arial" panose="020B0604020202020204" pitchFamily="34" charset="0"/>
              </a:rPr>
              <a:t>Paper Towels for Drying Hands </a:t>
            </a:r>
            <a:endParaRPr lang="en-US" sz="2000">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224D4A64-D679-46C0-A167-FC0BFDC28ECD}"/>
              </a:ext>
              <a:ext uri="{C183D7F6-B498-43B3-948B-1728B52AA6E4}">
                <adec:decorative xmlns:adec="http://schemas.microsoft.com/office/drawing/2017/decorative" val="1"/>
              </a:ext>
            </a:extLst>
          </p:cNvPr>
          <p:cNvSpPr txBox="1"/>
          <p:nvPr/>
        </p:nvSpPr>
        <p:spPr>
          <a:xfrm>
            <a:off x="9514884" y="5579465"/>
            <a:ext cx="1830149" cy="400110"/>
          </a:xfrm>
          <a:prstGeom prst="rect">
            <a:avLst/>
          </a:prstGeom>
          <a:noFill/>
        </p:spPr>
        <p:txBody>
          <a:bodyPr wrap="square" rtlCol="0">
            <a:spAutoFit/>
          </a:bodyPr>
          <a:lstStyle/>
          <a:p>
            <a:r>
              <a:rPr lang="en-CA" sz="2000">
                <a:latin typeface="Arial" panose="020B0604020202020204" pitchFamily="34" charset="0"/>
                <a:cs typeface="Arial" panose="020B0604020202020204" pitchFamily="34" charset="0"/>
              </a:rPr>
              <a:t>Catch Basin</a:t>
            </a:r>
            <a:endParaRPr lang="en-US" sz="2000">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DC68F3FC-613E-4663-9C09-4E152AE8C6A8}"/>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6ACEE993-4AC8-5194-6607-20B3627D34C7}"/>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1945" y="5599611"/>
            <a:ext cx="2332152" cy="905562"/>
          </a:xfrm>
          <a:prstGeom prst="rect">
            <a:avLst/>
          </a:prstGeom>
        </p:spPr>
      </p:pic>
      <p:pic>
        <p:nvPicPr>
          <p:cNvPr id="12" name="Audio 11">
            <a:extLst>
              <a:ext uri="{FF2B5EF4-FFF2-40B4-BE49-F238E27FC236}">
                <a16:creationId xmlns:a16="http://schemas.microsoft.com/office/drawing/2014/main" id="{B0EDA9C8-B176-6FF3-D0A7-1119E806CC6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31296592"/>
      </p:ext>
    </p:extLst>
  </p:cSld>
  <p:clrMapOvr>
    <a:masterClrMapping/>
  </p:clrMapOvr>
  <mc:AlternateContent xmlns:mc="http://schemas.openxmlformats.org/markup-compatibility/2006" xmlns:p14="http://schemas.microsoft.com/office/powerpoint/2010/main">
    <mc:Choice Requires="p14">
      <p:transition spd="slow" p14:dur="2000" advTm="38706"/>
    </mc:Choice>
    <mc:Fallback xmlns="">
      <p:transition spd="slow" advTm="38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6FA475E-F522-42AD-9109-3B571C062283}"/>
              </a:ext>
              <a:ext uri="{C183D7F6-B498-43B3-948B-1728B52AA6E4}">
                <adec:decorative xmlns:adec="http://schemas.microsoft.com/office/drawing/2017/decorative" val="1"/>
              </a:ext>
            </a:extLst>
          </p:cNvPr>
          <p:cNvGrpSpPr/>
          <p:nvPr/>
        </p:nvGrpSpPr>
        <p:grpSpPr>
          <a:xfrm>
            <a:off x="-159031" y="0"/>
            <a:ext cx="3535654" cy="6858000"/>
            <a:chOff x="-159031" y="0"/>
            <a:chExt cx="3535654" cy="6858000"/>
          </a:xfrm>
        </p:grpSpPr>
        <p:sp>
          <p:nvSpPr>
            <p:cNvPr id="10" name="Rectangle 9">
              <a:extLst>
                <a:ext uri="{FF2B5EF4-FFF2-40B4-BE49-F238E27FC236}">
                  <a16:creationId xmlns:a16="http://schemas.microsoft.com/office/drawing/2014/main" id="{5D59D4F2-097F-4444-A82F-6110F87B53D8}"/>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709F6FB7-EF78-40CF-8485-CC0B4378FD7A}"/>
                </a:ext>
              </a:extLst>
            </p:cNvPr>
            <p:cNvGrpSpPr/>
            <p:nvPr/>
          </p:nvGrpSpPr>
          <p:grpSpPr>
            <a:xfrm>
              <a:off x="-150347" y="375101"/>
              <a:ext cx="3526970" cy="1832917"/>
              <a:chOff x="-150347" y="375101"/>
              <a:chExt cx="3526970" cy="1832917"/>
            </a:xfrm>
          </p:grpSpPr>
          <p:sp>
            <p:nvSpPr>
              <p:cNvPr id="15" name="Rectangle 3" descr="Slide Title: Before you Begin">
                <a:extLst>
                  <a:ext uri="{FF2B5EF4-FFF2-40B4-BE49-F238E27FC236}">
                    <a16:creationId xmlns:a16="http://schemas.microsoft.com/office/drawing/2014/main" id="{E06C8AC1-5EAE-4767-B68F-A82F357BB8E8}"/>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Before you Begin</a:t>
                </a:r>
                <a:endParaRPr lang="en-US" altLang="en-US" b="1">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CEF1F503-2B44-43C0-A31D-B7AFFD130748}"/>
                  </a:ext>
                  <a:ext uri="{C183D7F6-B498-43B3-948B-1728B52AA6E4}">
                    <adec:decorative xmlns:adec="http://schemas.microsoft.com/office/drawing/2017/decorative" val="1"/>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grpSp>
      </p:grpSp>
      <p:sp>
        <p:nvSpPr>
          <p:cNvPr id="3" name="Content Placeholder 2">
            <a:extLst>
              <a:ext uri="{FF2B5EF4-FFF2-40B4-BE49-F238E27FC236}">
                <a16:creationId xmlns:a16="http://schemas.microsoft.com/office/drawing/2014/main" id="{AD1C017A-79FA-4865-BA4C-5E71452826BF}"/>
              </a:ext>
              <a:ext uri="{C183D7F6-B498-43B3-948B-1728B52AA6E4}">
                <adec:decorative xmlns:adec="http://schemas.microsoft.com/office/drawing/2017/decorative" val="1"/>
              </a:ext>
            </a:extLst>
          </p:cNvPr>
          <p:cNvSpPr>
            <a:spLocks noGrp="1"/>
          </p:cNvSpPr>
          <p:nvPr>
            <p:ph idx="1"/>
          </p:nvPr>
        </p:nvSpPr>
        <p:spPr>
          <a:xfrm>
            <a:off x="4099650" y="1006529"/>
            <a:ext cx="7533550" cy="5732996"/>
          </a:xfrm>
        </p:spPr>
        <p:txBody>
          <a:bodyPr>
            <a:normAutofit/>
          </a:bodyPr>
          <a:lstStyle/>
          <a:p>
            <a:pPr marL="0" indent="0">
              <a:lnSpc>
                <a:spcPct val="100000"/>
              </a:lnSpc>
              <a:buClr>
                <a:srgbClr val="E41617"/>
              </a:buClr>
              <a:buNone/>
            </a:pPr>
            <a:endParaRPr lang="en-CA" sz="2800">
              <a:latin typeface="Arial" panose="020B0604020202020204" pitchFamily="34" charset="0"/>
              <a:cs typeface="Arial" panose="020B0604020202020204" pitchFamily="34" charset="0"/>
            </a:endParaRPr>
          </a:p>
          <a:p>
            <a:pPr marL="457200" indent="-457200">
              <a:lnSpc>
                <a:spcPct val="100000"/>
              </a:lnSpc>
              <a:buClr>
                <a:srgbClr val="E41617"/>
              </a:buClr>
              <a:buFont typeface="Arial" panose="020B0604020202020204" pitchFamily="34" charset="0"/>
              <a:buChar char="•"/>
            </a:pPr>
            <a:r>
              <a:rPr lang="en-CA" sz="2800">
                <a:latin typeface="Arial" panose="020B0604020202020204" pitchFamily="34" charset="0"/>
                <a:cs typeface="Arial" panose="020B0604020202020204" pitchFamily="34" charset="0"/>
              </a:rPr>
              <a:t>Collect signed consent form participants’ parent/guardian (sample available on portal)</a:t>
            </a:r>
          </a:p>
          <a:p>
            <a:pPr marL="457200" indent="-457200">
              <a:lnSpc>
                <a:spcPct val="100000"/>
              </a:lnSpc>
              <a:buClr>
                <a:srgbClr val="E41617"/>
              </a:buClr>
              <a:buFont typeface="Arial" panose="020B0604020202020204" pitchFamily="34" charset="0"/>
              <a:buChar char="•"/>
            </a:pPr>
            <a:r>
              <a:rPr lang="en-CA" sz="2800">
                <a:latin typeface="Arial" panose="020B0604020202020204" pitchFamily="34" charset="0"/>
                <a:cs typeface="Arial" panose="020B0604020202020204" pitchFamily="34" charset="0"/>
              </a:rPr>
              <a:t>Check with principal or manager to ensure consent form is appropriate for your location.</a:t>
            </a:r>
          </a:p>
          <a:p>
            <a:pPr marL="457200" indent="-457200">
              <a:lnSpc>
                <a:spcPct val="100000"/>
              </a:lnSpc>
              <a:buClr>
                <a:srgbClr val="E41617"/>
              </a:buClr>
              <a:buFont typeface="Arial" panose="020B0604020202020204" pitchFamily="34" charset="0"/>
              <a:buChar char="•"/>
            </a:pPr>
            <a:r>
              <a:rPr lang="en-CA" sz="2800">
                <a:latin typeface="Arial" panose="020B0604020202020204" pitchFamily="34" charset="0"/>
                <a:cs typeface="Arial" panose="020B0604020202020204" pitchFamily="34" charset="0"/>
              </a:rPr>
              <a:t>Ensure permission form is stored according to school/agency policy as they contain private information.</a:t>
            </a:r>
          </a:p>
          <a:p>
            <a:pPr>
              <a:buFont typeface="Wingdings" panose="05000000000000000000" pitchFamily="2" charset="2"/>
              <a:buChar char="v"/>
            </a:pPr>
            <a:endParaRPr lang="en-US" sz="3500"/>
          </a:p>
        </p:txBody>
      </p:sp>
      <p:pic>
        <p:nvPicPr>
          <p:cNvPr id="11" name="Picture 10">
            <a:extLst>
              <a:ext uri="{FF2B5EF4-FFF2-40B4-BE49-F238E27FC236}">
                <a16:creationId xmlns:a16="http://schemas.microsoft.com/office/drawing/2014/main" id="{F2095422-383B-433F-83E9-4BFF05057F45}"/>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descr="Collect Participant Consent Forms ​&#10;&#10;Collect signed consent form participants’ parent/guardian (sample available on portal)​&#10;Check with principal or manager to ensure consent form is appropriate for your location.​&#10;Ensure permission form is stored according to school/agency policy as they contain private information.">
            <a:extLst>
              <a:ext uri="{FF2B5EF4-FFF2-40B4-BE49-F238E27FC236}">
                <a16:creationId xmlns:a16="http://schemas.microsoft.com/office/drawing/2014/main" id="{FC35536B-7B9E-4748-BE8C-502F8E519419}"/>
              </a:ext>
            </a:extLst>
          </p:cNvPr>
          <p:cNvSpPr txBox="1"/>
          <p:nvPr/>
        </p:nvSpPr>
        <p:spPr>
          <a:xfrm>
            <a:off x="3693250" y="575642"/>
            <a:ext cx="7812643" cy="861774"/>
          </a:xfrm>
          <a:prstGeom prst="rect">
            <a:avLst/>
          </a:prstGeom>
          <a:noFill/>
        </p:spPr>
        <p:txBody>
          <a:bodyPr wrap="square" rtlCol="0">
            <a:spAutoFit/>
          </a:bodyPr>
          <a:lstStyle/>
          <a:p>
            <a:pPr algn="ctr"/>
            <a:r>
              <a:rPr lang="en-CA" sz="3200" b="1">
                <a:solidFill>
                  <a:srgbClr val="FF0000"/>
                </a:solidFill>
                <a:latin typeface="Arial" panose="020B0604020202020204" pitchFamily="34" charset="0"/>
                <a:cs typeface="Arial" panose="020B0604020202020204" pitchFamily="34" charset="0"/>
              </a:rPr>
              <a:t>Collect Participant Consent Forms </a:t>
            </a:r>
          </a:p>
          <a:p>
            <a:pPr algn="ctr"/>
            <a:endParaRPr lang="en-US">
              <a:solidFill>
                <a:srgbClr val="FF0000"/>
              </a:solidFill>
            </a:endParaRPr>
          </a:p>
        </p:txBody>
      </p:sp>
      <p:pic>
        <p:nvPicPr>
          <p:cNvPr id="7" name="Picture 6">
            <a:extLst>
              <a:ext uri="{FF2B5EF4-FFF2-40B4-BE49-F238E27FC236}">
                <a16:creationId xmlns:a16="http://schemas.microsoft.com/office/drawing/2014/main" id="{0A9DA45E-455B-962D-E54C-9C3C107FD0D4}"/>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5512" y="5599611"/>
            <a:ext cx="2332152" cy="905562"/>
          </a:xfrm>
          <a:prstGeom prst="rect">
            <a:avLst/>
          </a:prstGeom>
        </p:spPr>
      </p:pic>
      <p:pic>
        <p:nvPicPr>
          <p:cNvPr id="27" name="Audio 26">
            <a:extLst>
              <a:ext uri="{FF2B5EF4-FFF2-40B4-BE49-F238E27FC236}">
                <a16:creationId xmlns:a16="http://schemas.microsoft.com/office/drawing/2014/main" id="{3153EB53-400B-FFA3-C797-932A0A81B9F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086149287"/>
      </p:ext>
    </p:extLst>
  </p:cSld>
  <p:clrMapOvr>
    <a:masterClrMapping/>
  </p:clrMapOvr>
  <mc:AlternateContent xmlns:mc="http://schemas.openxmlformats.org/markup-compatibility/2006" xmlns:p14="http://schemas.microsoft.com/office/powerpoint/2010/main">
    <mc:Choice Requires="p14">
      <p:transition spd="slow" p14:dur="2000" advTm="51972"/>
    </mc:Choice>
    <mc:Fallback xmlns="">
      <p:transition spd="slow" advTm="51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7642226-750D-46FF-A23D-E6CE84BDE460}"/>
              </a:ext>
              <a:ext uri="{C183D7F6-B498-43B3-948B-1728B52AA6E4}">
                <adec:decorative xmlns:adec="http://schemas.microsoft.com/office/drawing/2017/decorative" val="1"/>
              </a:ext>
            </a:extLst>
          </p:cNvPr>
          <p:cNvGrpSpPr/>
          <p:nvPr/>
        </p:nvGrpSpPr>
        <p:grpSpPr>
          <a:xfrm>
            <a:off x="-159031" y="0"/>
            <a:ext cx="3535654" cy="6858000"/>
            <a:chOff x="-159031" y="0"/>
            <a:chExt cx="3535654" cy="6858000"/>
          </a:xfrm>
        </p:grpSpPr>
        <p:sp>
          <p:nvSpPr>
            <p:cNvPr id="12" name="Rectangle 11">
              <a:extLst>
                <a:ext uri="{FF2B5EF4-FFF2-40B4-BE49-F238E27FC236}">
                  <a16:creationId xmlns:a16="http://schemas.microsoft.com/office/drawing/2014/main" id="{CAD993F4-0687-4026-9FE9-94A40122EDA2}"/>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73B6DBBA-2899-43E2-992A-5235702C420F}"/>
                </a:ext>
              </a:extLst>
            </p:cNvPr>
            <p:cNvGrpSpPr/>
            <p:nvPr/>
          </p:nvGrpSpPr>
          <p:grpSpPr>
            <a:xfrm>
              <a:off x="-150347" y="375101"/>
              <a:ext cx="3526970" cy="1832917"/>
              <a:chOff x="-150347" y="375101"/>
              <a:chExt cx="3526970" cy="1832917"/>
            </a:xfrm>
          </p:grpSpPr>
          <p:sp>
            <p:nvSpPr>
              <p:cNvPr id="14" name="Rectangle 3" descr="Slide title: Before You Begin">
                <a:extLst>
                  <a:ext uri="{FF2B5EF4-FFF2-40B4-BE49-F238E27FC236}">
                    <a16:creationId xmlns:a16="http://schemas.microsoft.com/office/drawing/2014/main" id="{778B1E4F-C209-4F48-A6BE-F1610CEE9CF7}"/>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Before you Begin</a:t>
                </a:r>
                <a:endParaRPr lang="en-US" altLang="en-US" b="1">
                  <a:latin typeface="Arial" panose="020B0604020202020204" pitchFamily="34" charset="0"/>
                  <a:cs typeface="Arial" panose="020B0604020202020204" pitchFamily="34" charset="0"/>
                </a:endParaRPr>
              </a:p>
            </p:txBody>
          </p:sp>
          <p:cxnSp>
            <p:nvCxnSpPr>
              <p:cNvPr id="15" name="Straight Connector 14">
                <a:extLst>
                  <a:ext uri="{FF2B5EF4-FFF2-40B4-BE49-F238E27FC236}">
                    <a16:creationId xmlns:a16="http://schemas.microsoft.com/office/drawing/2014/main" id="{A7D93F34-DA94-4FB7-848E-EAD39ADA4DBD}"/>
                  </a:ext>
                  <a:ext uri="{C183D7F6-B498-43B3-948B-1728B52AA6E4}">
                    <adec:decorative xmlns:adec="http://schemas.microsoft.com/office/drawing/2017/decorative" val="1"/>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grpSp>
      </p:grpSp>
      <p:graphicFrame>
        <p:nvGraphicFramePr>
          <p:cNvPr id="9" name="Content Placeholder 2" descr="Room Set-Up&#10;&#10;Clean and sanitize all tables where food preparation will occur​&#10;Equipment, utensils, dishes should be clean and sanitized​&#10;Set up the appropriate number of cooking stations needed based on the number of participants​&#10;Divide the participants into groups​&#10;At each station include: a couple of copies of the recipe, and all the equipment and ingredients that are noted on the recipes​&#10;Ingredients shared by both recipes can be placed on a common table (in middle of room)">
            <a:extLst>
              <a:ext uri="{FF2B5EF4-FFF2-40B4-BE49-F238E27FC236}">
                <a16:creationId xmlns:a16="http://schemas.microsoft.com/office/drawing/2014/main" id="{A05CE68C-BC28-4F87-8266-124CBB2258C1}"/>
              </a:ext>
            </a:extLst>
          </p:cNvPr>
          <p:cNvGraphicFramePr>
            <a:graphicFrameLocks/>
          </p:cNvGraphicFramePr>
          <p:nvPr>
            <p:extLst>
              <p:ext uri="{D42A27DB-BD31-4B8C-83A1-F6EECF244321}">
                <p14:modId xmlns:p14="http://schemas.microsoft.com/office/powerpoint/2010/main" val="321084157"/>
              </p:ext>
            </p:extLst>
          </p:nvPr>
        </p:nvGraphicFramePr>
        <p:xfrm>
          <a:off x="3450334" y="1041141"/>
          <a:ext cx="8579758" cy="5435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Rectangle 2">
            <a:extLst>
              <a:ext uri="{FF2B5EF4-FFF2-40B4-BE49-F238E27FC236}">
                <a16:creationId xmlns:a16="http://schemas.microsoft.com/office/drawing/2014/main" id="{C4532E8F-2304-4618-8A12-9E6FAF4238ED}"/>
              </a:ext>
              <a:ext uri="{C183D7F6-B498-43B3-948B-1728B52AA6E4}">
                <adec:decorative xmlns:adec="http://schemas.microsoft.com/office/drawing/2017/decorative" val="1"/>
              </a:ext>
            </a:extLst>
          </p:cNvPr>
          <p:cNvSpPr/>
          <p:nvPr/>
        </p:nvSpPr>
        <p:spPr>
          <a:xfrm>
            <a:off x="6055381" y="462499"/>
            <a:ext cx="3322040" cy="584775"/>
          </a:xfrm>
          <a:prstGeom prst="rect">
            <a:avLst/>
          </a:prstGeom>
        </p:spPr>
        <p:txBody>
          <a:bodyPr wrap="square">
            <a:spAutoFit/>
          </a:bodyPr>
          <a:lstStyle/>
          <a:p>
            <a:pPr algn="ctr"/>
            <a:r>
              <a:rPr lang="en-CA" sz="3200" b="1">
                <a:solidFill>
                  <a:srgbClr val="E41617"/>
                </a:solidFill>
                <a:latin typeface="Arial" panose="020B0604020202020204" pitchFamily="34" charset="0"/>
                <a:cs typeface="Arial" panose="020B0604020202020204" pitchFamily="34" charset="0"/>
              </a:rPr>
              <a:t>Room Set-Up</a:t>
            </a:r>
            <a:endParaRPr lang="en-US" sz="3200" b="1">
              <a:solidFill>
                <a:srgbClr val="E41617"/>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0BDB789F-00EE-471F-80B8-B95B45109146}"/>
              </a:ext>
              <a:ext uri="{C183D7F6-B498-43B3-948B-1728B52AA6E4}">
                <adec:decorative xmlns:adec="http://schemas.microsoft.com/office/drawing/2017/decorative" val="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 name="Picture 24">
            <a:extLst>
              <a:ext uri="{FF2B5EF4-FFF2-40B4-BE49-F238E27FC236}">
                <a16:creationId xmlns:a16="http://schemas.microsoft.com/office/drawing/2014/main" id="{5CF39451-0773-BD26-9931-AB75D200B06B}"/>
              </a:ext>
              <a:ext uri="{C183D7F6-B498-43B3-948B-1728B52AA6E4}">
                <adec:decorative xmlns:adec="http://schemas.microsoft.com/office/drawing/2017/decorative" val="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21945" y="5599611"/>
            <a:ext cx="2332152" cy="905562"/>
          </a:xfrm>
          <a:prstGeom prst="rect">
            <a:avLst/>
          </a:prstGeom>
        </p:spPr>
      </p:pic>
      <p:pic>
        <p:nvPicPr>
          <p:cNvPr id="18" name="Audio 17">
            <a:extLst>
              <a:ext uri="{FF2B5EF4-FFF2-40B4-BE49-F238E27FC236}">
                <a16:creationId xmlns:a16="http://schemas.microsoft.com/office/drawing/2014/main" id="{62DE6CD3-C74C-6FA7-2FCF-1DED05AEEAA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439440995"/>
      </p:ext>
    </p:extLst>
  </p:cSld>
  <p:clrMapOvr>
    <a:masterClrMapping/>
  </p:clrMapOvr>
  <mc:AlternateContent xmlns:mc="http://schemas.openxmlformats.org/markup-compatibility/2006" xmlns:p14="http://schemas.microsoft.com/office/powerpoint/2010/main">
    <mc:Choice Requires="p14">
      <p:transition spd="slow" p14:dur="2000" advTm="53983"/>
    </mc:Choice>
    <mc:Fallback xmlns="">
      <p:transition spd="slow" advTm="53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485D1934-FAF5-4EE2-BB0B-602EE3ED3141}"/>
              </a:ext>
              <a:ext uri="{C183D7F6-B498-43B3-948B-1728B52AA6E4}">
                <adec:decorative xmlns:adec="http://schemas.microsoft.com/office/drawing/2017/decorative" val="1"/>
              </a:ext>
            </a:extLst>
          </p:cNvPr>
          <p:cNvGrpSpPr/>
          <p:nvPr/>
        </p:nvGrpSpPr>
        <p:grpSpPr>
          <a:xfrm>
            <a:off x="-159031" y="0"/>
            <a:ext cx="3535654" cy="6858000"/>
            <a:chOff x="-159031" y="0"/>
            <a:chExt cx="3535654" cy="6858000"/>
          </a:xfrm>
        </p:grpSpPr>
        <p:sp>
          <p:nvSpPr>
            <p:cNvPr id="13" name="Rectangle 12">
              <a:extLst>
                <a:ext uri="{FF2B5EF4-FFF2-40B4-BE49-F238E27FC236}">
                  <a16:creationId xmlns:a16="http://schemas.microsoft.com/office/drawing/2014/main" id="{65F7FF01-88C0-4865-BEF8-4FAA15941B1B}"/>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86A16381-AC9C-4BC6-88F0-43C7D42320F4}"/>
                </a:ext>
              </a:extLst>
            </p:cNvPr>
            <p:cNvGrpSpPr/>
            <p:nvPr/>
          </p:nvGrpSpPr>
          <p:grpSpPr>
            <a:xfrm>
              <a:off x="-150347" y="375101"/>
              <a:ext cx="3526970" cy="1832917"/>
              <a:chOff x="-150347" y="375101"/>
              <a:chExt cx="3526970" cy="1832917"/>
            </a:xfrm>
          </p:grpSpPr>
          <p:sp>
            <p:nvSpPr>
              <p:cNvPr id="15" name="Rectangle 3" descr="Slide Title: Before you Begin ">
                <a:extLst>
                  <a:ext uri="{FF2B5EF4-FFF2-40B4-BE49-F238E27FC236}">
                    <a16:creationId xmlns:a16="http://schemas.microsoft.com/office/drawing/2014/main" id="{C20717EF-D526-4200-A15F-0443EFBBAE65}"/>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Before you Begin</a:t>
                </a:r>
                <a:endParaRPr lang="en-US" altLang="en-US" b="1">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9AF6FC9A-FDA1-4DF3-9A48-4A61ACF09A54}"/>
                  </a:ext>
                  <a:ext uri="{C183D7F6-B498-43B3-948B-1728B52AA6E4}">
                    <adec:decorative xmlns:adec="http://schemas.microsoft.com/office/drawing/2017/decorative" val="1"/>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grpSp>
      </p:grpSp>
      <p:sp>
        <p:nvSpPr>
          <p:cNvPr id="4" name="Rectangle 3" descr="Safety:​&#10;&#10;More than 4 million food poisoning cases each year.​&#10;Handwashing and general food safety practices are important to decrease the risk of food poisoning. ​&#10;Ensuring that food is safe is a program priority. ​">
            <a:extLst>
              <a:ext uri="{FF2B5EF4-FFF2-40B4-BE49-F238E27FC236}">
                <a16:creationId xmlns:a16="http://schemas.microsoft.com/office/drawing/2014/main" id="{C6A5ED05-3CE0-49F1-BAC4-578895A6BD45}"/>
              </a:ext>
            </a:extLst>
          </p:cNvPr>
          <p:cNvSpPr/>
          <p:nvPr/>
        </p:nvSpPr>
        <p:spPr>
          <a:xfrm>
            <a:off x="3497632" y="590468"/>
            <a:ext cx="6456132" cy="4570482"/>
          </a:xfrm>
          <a:prstGeom prst="rect">
            <a:avLst/>
          </a:prstGeom>
        </p:spPr>
        <p:txBody>
          <a:bodyPr wrap="square" lIns="91440" tIns="45720" rIns="91440" bIns="45720" anchor="t">
            <a:spAutoFit/>
          </a:bodyPr>
          <a:lstStyle/>
          <a:p>
            <a:pPr algn="ctr">
              <a:spcAft>
                <a:spcPts val="3600"/>
              </a:spcAft>
              <a:buClr>
                <a:srgbClr val="E41617"/>
              </a:buClr>
            </a:pPr>
            <a:r>
              <a:rPr lang="en-CA" sz="3200" b="1">
                <a:solidFill>
                  <a:srgbClr val="E41617"/>
                </a:solidFill>
                <a:latin typeface="Arial"/>
                <a:cs typeface="Arial"/>
              </a:rPr>
              <a:t>                      Safety:</a:t>
            </a:r>
            <a:endParaRPr lang="en-CA" sz="3200">
              <a:latin typeface="Arial"/>
              <a:cs typeface="Arial"/>
            </a:endParaRPr>
          </a:p>
          <a:p>
            <a:pPr marL="457200" indent="-457200">
              <a:spcAft>
                <a:spcPts val="2400"/>
              </a:spcAft>
              <a:buClr>
                <a:srgbClr val="E41617"/>
              </a:buClr>
              <a:buFont typeface="Arial" panose="020B0604020202020204" pitchFamily="34" charset="0"/>
              <a:buChar char="•"/>
            </a:pPr>
            <a:r>
              <a:rPr lang="en-CA" sz="2700">
                <a:latin typeface="Arial"/>
                <a:cs typeface="Arial"/>
              </a:rPr>
              <a:t>More than 4 million food poisoning cases each year.</a:t>
            </a:r>
          </a:p>
          <a:p>
            <a:pPr marL="461645" lvl="0" indent="-461645">
              <a:spcAft>
                <a:spcPts val="2400"/>
              </a:spcAft>
              <a:buClr>
                <a:srgbClr val="E41617"/>
              </a:buClr>
              <a:buFont typeface="Arial" panose="020B0604020202020204" pitchFamily="34" charset="0"/>
              <a:buChar char="•"/>
            </a:pPr>
            <a:r>
              <a:rPr lang="en-US" sz="2700">
                <a:latin typeface="Arial"/>
                <a:cs typeface="Arial"/>
              </a:rPr>
              <a:t>Handwashing and general food safety practices are important to decrease the risk of food poisoning. </a:t>
            </a:r>
          </a:p>
          <a:p>
            <a:pPr marL="461645" lvl="0" indent="-461645">
              <a:spcAft>
                <a:spcPts val="2400"/>
              </a:spcAft>
              <a:buClr>
                <a:srgbClr val="E41617"/>
              </a:buClr>
              <a:buFont typeface="Arial" panose="020B0604020202020204" pitchFamily="34" charset="0"/>
              <a:buChar char="•"/>
            </a:pPr>
            <a:r>
              <a:rPr lang="en-US" sz="2700">
                <a:latin typeface="Arial"/>
                <a:cs typeface="Arial"/>
              </a:rPr>
              <a:t>Ensuring that food is safe is a program priority. </a:t>
            </a:r>
            <a:endParaRPr lang="en-CA" sz="2700">
              <a:latin typeface="Arial"/>
              <a:cs typeface="Arial"/>
            </a:endParaRPr>
          </a:p>
        </p:txBody>
      </p:sp>
      <p:sp>
        <p:nvSpPr>
          <p:cNvPr id="3" name="TextBox 2">
            <a:extLst>
              <a:ext uri="{FF2B5EF4-FFF2-40B4-BE49-F238E27FC236}">
                <a16:creationId xmlns:a16="http://schemas.microsoft.com/office/drawing/2014/main" id="{F39E7D3B-0F52-49EB-9CAA-E0CF3770A7EF}"/>
              </a:ext>
            </a:extLst>
          </p:cNvPr>
          <p:cNvSpPr txBox="1"/>
          <p:nvPr/>
        </p:nvSpPr>
        <p:spPr>
          <a:xfrm>
            <a:off x="6821767" y="2106416"/>
            <a:ext cx="2802293" cy="307777"/>
          </a:xfrm>
          <a:prstGeom prst="rect">
            <a:avLst/>
          </a:prstGeom>
          <a:noFill/>
        </p:spPr>
        <p:txBody>
          <a:bodyPr wrap="square" rtlCol="0">
            <a:spAutoFit/>
          </a:bodyPr>
          <a:lstStyle/>
          <a:p>
            <a:r>
              <a:rPr lang="en-CA" sz="1400" dirty="0">
                <a:latin typeface="Arial" panose="020B0604020202020204" pitchFamily="34" charset="0"/>
                <a:cs typeface="Arial" panose="020B0604020202020204" pitchFamily="34" charset="0"/>
              </a:rPr>
              <a:t>(</a:t>
            </a:r>
            <a:r>
              <a:rPr lang="en-CA" sz="1400" dirty="0">
                <a:latin typeface="Arial" panose="020B0604020202020204" pitchFamily="34" charset="0"/>
                <a:cs typeface="Arial" panose="020B0604020202020204" pitchFamily="34" charset="0"/>
                <a:hlinkClick r:id="rId5"/>
              </a:rPr>
              <a:t>Government of Canada, 2015</a:t>
            </a:r>
            <a:r>
              <a:rPr lang="en-CA" sz="1400" dirty="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01D874B7-F600-49FC-99C2-DD88C4DBB21D}"/>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94B48E48-B8DE-401A-7ED7-37DA4E8979A5}"/>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1945" y="5599611"/>
            <a:ext cx="2332152" cy="905562"/>
          </a:xfrm>
          <a:prstGeom prst="rect">
            <a:avLst/>
          </a:prstGeom>
        </p:spPr>
      </p:pic>
      <p:pic>
        <p:nvPicPr>
          <p:cNvPr id="5" name="Picture 4" descr="Image: Animated green germ virus bug with a red cancel circle around it.">
            <a:extLst>
              <a:ext uri="{FF2B5EF4-FFF2-40B4-BE49-F238E27FC236}">
                <a16:creationId xmlns:a16="http://schemas.microsoft.com/office/drawing/2014/main" id="{A06024B8-29D1-B801-AB40-76C371E4F85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212400" y="4143903"/>
            <a:ext cx="2503200" cy="2362194"/>
          </a:xfrm>
          <a:prstGeom prst="rect">
            <a:avLst/>
          </a:prstGeom>
        </p:spPr>
      </p:pic>
      <p:pic>
        <p:nvPicPr>
          <p:cNvPr id="10" name="Audio 9">
            <a:extLst>
              <a:ext uri="{FF2B5EF4-FFF2-40B4-BE49-F238E27FC236}">
                <a16:creationId xmlns:a16="http://schemas.microsoft.com/office/drawing/2014/main" id="{799A370C-E956-31B4-3422-4C3631B9C6A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001780083"/>
      </p:ext>
    </p:extLst>
  </p:cSld>
  <p:clrMapOvr>
    <a:masterClrMapping/>
  </p:clrMapOvr>
  <mc:AlternateContent xmlns:mc="http://schemas.openxmlformats.org/markup-compatibility/2006" xmlns:p14="http://schemas.microsoft.com/office/powerpoint/2010/main">
    <mc:Choice Requires="p14">
      <p:transition spd="slow" p14:dur="2000" advTm="48827"/>
    </mc:Choice>
    <mc:Fallback xmlns="">
      <p:transition spd="slow" advTm="48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3D4DA62-3AA1-4CDB-B0A1-27E32E9182DB}"/>
              </a:ext>
              <a:ext uri="{C183D7F6-B498-43B3-948B-1728B52AA6E4}">
                <adec:decorative xmlns:adec="http://schemas.microsoft.com/office/drawing/2017/decorative" val="1"/>
              </a:ext>
            </a:extLst>
          </p:cNvPr>
          <p:cNvGrpSpPr/>
          <p:nvPr/>
        </p:nvGrpSpPr>
        <p:grpSpPr>
          <a:xfrm>
            <a:off x="-159031" y="0"/>
            <a:ext cx="3535654" cy="6858000"/>
            <a:chOff x="-159031" y="0"/>
            <a:chExt cx="3535654" cy="6858000"/>
          </a:xfrm>
        </p:grpSpPr>
        <p:sp>
          <p:nvSpPr>
            <p:cNvPr id="13" name="Rectangle 12">
              <a:extLst>
                <a:ext uri="{FF2B5EF4-FFF2-40B4-BE49-F238E27FC236}">
                  <a16:creationId xmlns:a16="http://schemas.microsoft.com/office/drawing/2014/main" id="{7930C1B9-7D61-415A-AED5-44DC4982CB8D}"/>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08B1FD00-8F63-4659-8E0C-1CB62A5E6358}"/>
                </a:ext>
              </a:extLst>
            </p:cNvPr>
            <p:cNvGrpSpPr/>
            <p:nvPr/>
          </p:nvGrpSpPr>
          <p:grpSpPr>
            <a:xfrm>
              <a:off x="-150347" y="375101"/>
              <a:ext cx="3526970" cy="1832917"/>
              <a:chOff x="-150347" y="375101"/>
              <a:chExt cx="3526970" cy="1832917"/>
            </a:xfrm>
          </p:grpSpPr>
          <p:sp>
            <p:nvSpPr>
              <p:cNvPr id="15" name="Rectangle 3" descr="Slide title: Before You Begin">
                <a:extLst>
                  <a:ext uri="{FF2B5EF4-FFF2-40B4-BE49-F238E27FC236}">
                    <a16:creationId xmlns:a16="http://schemas.microsoft.com/office/drawing/2014/main" id="{3E141FEA-078A-4DA9-9F3E-B483C137826D}"/>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Before you Begin</a:t>
                </a:r>
                <a:endParaRPr lang="en-US" altLang="en-US" b="1">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DFCED9D0-85C3-4984-B366-15EAF7AA851D}"/>
                  </a:ext>
                  <a:ext uri="{C183D7F6-B498-43B3-948B-1728B52AA6E4}">
                    <adec:decorative xmlns:adec="http://schemas.microsoft.com/office/drawing/2017/decorative" val="1"/>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grpSp>
      </p:grpSp>
      <p:sp>
        <p:nvSpPr>
          <p:cNvPr id="3" name="Rectangle 2" descr="Safe Food Handling:​&#10;&#10;Food handler certification recommended​&#10;Increases knowledge about food safety and safe food handling practices.​&#10;Certification valid for 5 years.​&#10;Check your health unit website to find out how to get certified​&#10;HPPH: https://www.hpph.ca/classes-clinics-services/safe-food-handling-courses/">
            <a:extLst>
              <a:ext uri="{FF2B5EF4-FFF2-40B4-BE49-F238E27FC236}">
                <a16:creationId xmlns:a16="http://schemas.microsoft.com/office/drawing/2014/main" id="{0B6EE044-A339-46AF-9E44-76A3CFA36D3E}"/>
              </a:ext>
            </a:extLst>
          </p:cNvPr>
          <p:cNvSpPr/>
          <p:nvPr/>
        </p:nvSpPr>
        <p:spPr>
          <a:xfrm>
            <a:off x="3497214" y="245764"/>
            <a:ext cx="8340468" cy="5693866"/>
          </a:xfrm>
          <a:prstGeom prst="rect">
            <a:avLst/>
          </a:prstGeom>
        </p:spPr>
        <p:txBody>
          <a:bodyPr wrap="square" lIns="91440" tIns="45720" rIns="91440" bIns="45720" anchor="t">
            <a:spAutoFit/>
          </a:bodyPr>
          <a:lstStyle/>
          <a:p>
            <a:pPr algn="ctr">
              <a:defRPr/>
            </a:pPr>
            <a:r>
              <a:rPr lang="en-CA" sz="3200" b="1" dirty="0">
                <a:solidFill>
                  <a:srgbClr val="E41617"/>
                </a:solidFill>
                <a:latin typeface="Arial"/>
                <a:cs typeface="Arial"/>
              </a:rPr>
              <a:t>Safe Food Handling:</a:t>
            </a:r>
            <a:endParaRPr lang="en-CA" sz="3200" dirty="0">
              <a:latin typeface="Arial"/>
              <a:cs typeface="Arial"/>
            </a:endParaRPr>
          </a:p>
          <a:p>
            <a:pPr>
              <a:buFont typeface="Arial" panose="020B0604020202020204" pitchFamily="34" charset="0"/>
              <a:defRPr/>
            </a:pPr>
            <a:endParaRPr lang="en-CA" sz="2800" dirty="0">
              <a:latin typeface="Arial"/>
              <a:cs typeface="Arial"/>
            </a:endParaRPr>
          </a:p>
          <a:p>
            <a:pPr marL="457200" indent="-457200">
              <a:spcAft>
                <a:spcPts val="2400"/>
              </a:spcAft>
              <a:buClr>
                <a:srgbClr val="E41617"/>
              </a:buClr>
              <a:buFont typeface="Arial" panose="020B0604020202020204" pitchFamily="34" charset="0"/>
              <a:buChar char="•"/>
              <a:defRPr/>
            </a:pPr>
            <a:r>
              <a:rPr lang="en-CA" sz="2800" dirty="0">
                <a:latin typeface="Arial"/>
                <a:cs typeface="Arial"/>
              </a:rPr>
              <a:t>Food handler certification recommended</a:t>
            </a:r>
            <a:endParaRPr lang="en-CA" dirty="0">
              <a:cs typeface="Calibri" panose="020F0502020204030204"/>
            </a:endParaRPr>
          </a:p>
          <a:p>
            <a:pPr marL="457200" indent="-457200">
              <a:spcAft>
                <a:spcPts val="2400"/>
              </a:spcAft>
              <a:buClr>
                <a:srgbClr val="E41617"/>
              </a:buClr>
              <a:buFont typeface="Arial" panose="020B0604020202020204" pitchFamily="34" charset="0"/>
              <a:buChar char="•"/>
              <a:defRPr/>
            </a:pPr>
            <a:r>
              <a:rPr lang="en-CA" sz="2800" dirty="0">
                <a:latin typeface="Arial"/>
                <a:cs typeface="Arial"/>
              </a:rPr>
              <a:t>Increases knowledge about food safety and safe food handling practices.</a:t>
            </a:r>
          </a:p>
          <a:p>
            <a:pPr marL="457200" indent="-457200">
              <a:spcAft>
                <a:spcPts val="2400"/>
              </a:spcAft>
              <a:buClr>
                <a:srgbClr val="E41617"/>
              </a:buClr>
              <a:buFont typeface="Arial" panose="020B0604020202020204" pitchFamily="34" charset="0"/>
              <a:buChar char="•"/>
              <a:defRPr/>
            </a:pPr>
            <a:r>
              <a:rPr lang="en-CA" sz="2800" dirty="0">
                <a:latin typeface="Arial"/>
                <a:cs typeface="Arial"/>
              </a:rPr>
              <a:t>Certification valid for 5 years.</a:t>
            </a:r>
          </a:p>
          <a:p>
            <a:pPr marL="457200" indent="-457200">
              <a:spcAft>
                <a:spcPts val="2400"/>
              </a:spcAft>
              <a:buClr>
                <a:srgbClr val="E41617"/>
              </a:buClr>
              <a:buFont typeface="Arial" panose="020B0604020202020204" pitchFamily="34" charset="0"/>
              <a:buChar char="•"/>
              <a:defRPr/>
            </a:pPr>
            <a:r>
              <a:rPr lang="en-CA" sz="2800" dirty="0">
                <a:latin typeface="Arial"/>
                <a:cs typeface="Arial"/>
              </a:rPr>
              <a:t>Check your health unit website to find out how to get certified.</a:t>
            </a:r>
            <a:endParaRPr lang="en-CA" sz="2400" dirty="0">
              <a:latin typeface="Arial"/>
              <a:cs typeface="Arial"/>
            </a:endParaRPr>
          </a:p>
          <a:p>
            <a:pPr marL="914400" lvl="1" indent="-457200">
              <a:spcAft>
                <a:spcPts val="2400"/>
              </a:spcAft>
              <a:buClr>
                <a:srgbClr val="E41617"/>
              </a:buClr>
              <a:buFont typeface="Arial" panose="020B0604020202020204" pitchFamily="34" charset="0"/>
              <a:buChar char="•"/>
              <a:defRPr/>
            </a:pPr>
            <a:r>
              <a:rPr lang="en-CA" sz="2800" dirty="0">
                <a:solidFill>
                  <a:srgbClr val="6B9F25"/>
                </a:solidFill>
                <a:ea typeface="+mn-lt"/>
                <a:cs typeface="+mn-lt"/>
                <a:hlinkClick r:id="rId5"/>
              </a:rPr>
              <a:t>www.hpph.ca/classes-clinics-services/safe-food-handling-courses/</a:t>
            </a:r>
            <a:endParaRPr lang="en-CA" sz="2800" dirty="0">
              <a:solidFill>
                <a:srgbClr val="6B9F25"/>
              </a:solidFill>
              <a:ea typeface="+mn-lt"/>
              <a:cs typeface="+mn-lt"/>
            </a:endParaRPr>
          </a:p>
        </p:txBody>
      </p:sp>
      <p:pic>
        <p:nvPicPr>
          <p:cNvPr id="11" name="Picture 10">
            <a:extLst>
              <a:ext uri="{FF2B5EF4-FFF2-40B4-BE49-F238E27FC236}">
                <a16:creationId xmlns:a16="http://schemas.microsoft.com/office/drawing/2014/main" id="{D4643387-1430-4E89-97B3-73DA9DAFA80F}"/>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33B82F2D-4775-AB57-86B6-F907B07CBF07}"/>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1945" y="5599611"/>
            <a:ext cx="2332152" cy="905562"/>
          </a:xfrm>
          <a:prstGeom prst="rect">
            <a:avLst/>
          </a:prstGeom>
        </p:spPr>
      </p:pic>
      <p:pic>
        <p:nvPicPr>
          <p:cNvPr id="22" name="Audio 21">
            <a:extLst>
              <a:ext uri="{FF2B5EF4-FFF2-40B4-BE49-F238E27FC236}">
                <a16:creationId xmlns:a16="http://schemas.microsoft.com/office/drawing/2014/main" id="{8F95D1CB-31F9-3454-A6D9-A0AFD367253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422955840"/>
      </p:ext>
    </p:extLst>
  </p:cSld>
  <p:clrMapOvr>
    <a:masterClrMapping/>
  </p:clrMapOvr>
  <mc:AlternateContent xmlns:mc="http://schemas.openxmlformats.org/markup-compatibility/2006" xmlns:p14="http://schemas.microsoft.com/office/powerpoint/2010/main">
    <mc:Choice Requires="p14">
      <p:transition spd="slow" p14:dur="2000" advTm="31939"/>
    </mc:Choice>
    <mc:Fallback xmlns="">
      <p:transition spd="slow" advTm="319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D02A4911-7702-4706-8D47-877B31F1E3A6}"/>
              </a:ext>
              <a:ext uri="{C183D7F6-B498-43B3-948B-1728B52AA6E4}">
                <adec:decorative xmlns:adec="http://schemas.microsoft.com/office/drawing/2017/decorative" val="1"/>
              </a:ext>
            </a:extLst>
          </p:cNvPr>
          <p:cNvGrpSpPr/>
          <p:nvPr/>
        </p:nvGrpSpPr>
        <p:grpSpPr>
          <a:xfrm>
            <a:off x="-159031" y="0"/>
            <a:ext cx="3535654" cy="6858000"/>
            <a:chOff x="-159031" y="0"/>
            <a:chExt cx="3535654" cy="6858000"/>
          </a:xfrm>
        </p:grpSpPr>
        <p:sp>
          <p:nvSpPr>
            <p:cNvPr id="17" name="Rectangle 16">
              <a:extLst>
                <a:ext uri="{FF2B5EF4-FFF2-40B4-BE49-F238E27FC236}">
                  <a16:creationId xmlns:a16="http://schemas.microsoft.com/office/drawing/2014/main" id="{D9730AE8-9A5F-4686-9B17-8519CB56EB75}"/>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E5066244-D33A-4BFC-8352-68CA88E1FF47}"/>
                </a:ext>
              </a:extLst>
            </p:cNvPr>
            <p:cNvGrpSpPr/>
            <p:nvPr/>
          </p:nvGrpSpPr>
          <p:grpSpPr>
            <a:xfrm>
              <a:off x="-150347" y="375101"/>
              <a:ext cx="3526970" cy="1832917"/>
              <a:chOff x="-150347" y="375101"/>
              <a:chExt cx="3526970" cy="1832917"/>
            </a:xfrm>
          </p:grpSpPr>
          <p:sp>
            <p:nvSpPr>
              <p:cNvPr id="19" name="Rectangle 3" descr="Slide Title: Participant Orientation​">
                <a:extLst>
                  <a:ext uri="{FF2B5EF4-FFF2-40B4-BE49-F238E27FC236}">
                    <a16:creationId xmlns:a16="http://schemas.microsoft.com/office/drawing/2014/main" id="{BD31F845-99E6-44CE-938F-EA01F02E73BA}"/>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20" name="Straight Connector 19">
                <a:extLst>
                  <a:ext uri="{FF2B5EF4-FFF2-40B4-BE49-F238E27FC236}">
                    <a16:creationId xmlns:a16="http://schemas.microsoft.com/office/drawing/2014/main" id="{C1E0B101-4377-466C-883C-90ABFCEE2F87}"/>
                  </a:ext>
                  <a:ext uri="{C183D7F6-B498-43B3-948B-1728B52AA6E4}">
                    <adec:decorative xmlns:adec="http://schemas.microsoft.com/office/drawing/2017/decorative" val="1"/>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grpSp>
      </p:grpSp>
      <p:sp>
        <p:nvSpPr>
          <p:cNvPr id="5" name="TextBox 4"/>
          <p:cNvSpPr txBox="1"/>
          <p:nvPr/>
        </p:nvSpPr>
        <p:spPr>
          <a:xfrm>
            <a:off x="8541238" y="981127"/>
            <a:ext cx="3322360" cy="120032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20000"/>
              </a:spcBef>
              <a:spcAft>
                <a:spcPct val="0"/>
              </a:spcAft>
              <a:buClr>
                <a:srgbClr val="006345"/>
              </a:buClr>
              <a:buSzTx/>
              <a:buFontTx/>
              <a:buNone/>
              <a:tabLst/>
              <a:defRPr/>
            </a:pPr>
            <a:r>
              <a:rPr kumimoji="0" lang="en-US" altLang="en-US" sz="3600" b="1" i="0" u="none" strike="noStrike" kern="1200" cap="none" spc="0" normalizeH="0" baseline="0" noProof="0">
                <a:ln>
                  <a:noFill/>
                </a:ln>
                <a:solidFill>
                  <a:prstClr val="white"/>
                </a:solidFill>
                <a:effectLst/>
                <a:uLnTx/>
                <a:uFillTx/>
                <a:latin typeface="Franklin Gothic Book" panose="020B0503020102020204" pitchFamily="34" charset="0"/>
                <a:ea typeface="+mn-ea"/>
                <a:cs typeface="Arial" panose="020B0604020202020204" pitchFamily="34" charset="0"/>
              </a:rPr>
              <a:t>Participant Orientation   </a:t>
            </a:r>
          </a:p>
        </p:txBody>
      </p:sp>
      <p:cxnSp>
        <p:nvCxnSpPr>
          <p:cNvPr id="9" name="Straight Connector 8">
            <a:extLst>
              <a:ext uri="{C183D7F6-B498-43B3-948B-1728B52AA6E4}">
                <adec:decorative xmlns:adec="http://schemas.microsoft.com/office/drawing/2017/decorative" val="1"/>
              </a:ext>
            </a:extLst>
          </p:cNvPr>
          <p:cNvCxnSpPr/>
          <p:nvPr/>
        </p:nvCxnSpPr>
        <p:spPr>
          <a:xfrm flipV="1">
            <a:off x="8646447" y="2523599"/>
            <a:ext cx="3217151"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sp>
        <p:nvSpPr>
          <p:cNvPr id="11" name="Content Placeholder 2" descr="Principals of safe food handling​&#10;&#10;Food poisoning can be life-threatening.​&#10;Principals of safe food handling: ​&#10;Personal hygiene​&#10;Hand-washing​&#10;Cleaning and sanitizing ​&#10;Temperature control​&#10;Proper storage and holding of food"/>
          <p:cNvSpPr txBox="1">
            <a:spLocks/>
          </p:cNvSpPr>
          <p:nvPr/>
        </p:nvSpPr>
        <p:spPr>
          <a:xfrm>
            <a:off x="3744908" y="375101"/>
            <a:ext cx="8355652" cy="629172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CA" sz="3200" b="1" i="0" u="none" strike="noStrike" kern="1200" cap="none" spc="0" normalizeH="0" baseline="0" noProof="0">
                <a:ln>
                  <a:noFill/>
                </a:ln>
                <a:solidFill>
                  <a:srgbClr val="E41617"/>
                </a:solidFill>
                <a:effectLst/>
                <a:uLnTx/>
                <a:uFillTx/>
                <a:latin typeface="Arial"/>
                <a:cs typeface="Arial"/>
              </a:rPr>
              <a:t>Principals of safe food handling</a:t>
            </a:r>
          </a:p>
          <a:p>
            <a:pPr marL="457200" marR="0" lvl="0" indent="-457200" algn="l" defTabSz="914400" rtl="0" eaLnBrk="1" fontAlgn="auto" latinLnBrk="0" hangingPunct="1">
              <a:lnSpc>
                <a:spcPct val="150000"/>
              </a:lnSpc>
              <a:spcBef>
                <a:spcPts val="600"/>
              </a:spcBef>
              <a:spcAft>
                <a:spcPts val="1200"/>
              </a:spcAft>
              <a:buClr>
                <a:srgbClr val="E41617"/>
              </a:buClr>
              <a:buSzTx/>
              <a:buFont typeface="Arial" panose="020B0604020202020204" pitchFamily="34" charset="0"/>
              <a:buChar char="•"/>
              <a:tabLst/>
              <a:defRPr/>
            </a:pPr>
            <a:r>
              <a:rPr kumimoji="0" lang="en-CA" sz="2800" b="0" i="0" u="none" strike="noStrike" kern="1200" cap="none" spc="0" normalizeH="0" baseline="0" noProof="0">
                <a:ln>
                  <a:noFill/>
                </a:ln>
                <a:solidFill>
                  <a:prstClr val="black"/>
                </a:solidFill>
                <a:effectLst/>
                <a:uLnTx/>
                <a:uFillTx/>
                <a:latin typeface="Arial" pitchFamily="34" charset="0"/>
                <a:ea typeface="+mn-ea"/>
                <a:cs typeface="Arial" pitchFamily="34" charset="0"/>
              </a:rPr>
              <a:t>Food poisoning can be life-threatening.</a:t>
            </a:r>
            <a:endParaRPr lang="en-CA" sz="2800" b="0" i="0" u="none" strike="noStrike" kern="1200" cap="none" spc="0" normalizeH="0" baseline="0" noProof="0">
              <a:ln>
                <a:noFill/>
              </a:ln>
              <a:solidFill>
                <a:prstClr val="black"/>
              </a:solidFill>
              <a:effectLst/>
              <a:uLnTx/>
              <a:uFillTx/>
              <a:latin typeface="Arial" pitchFamily="34" charset="0"/>
              <a:cs typeface="Arial" pitchFamily="34" charset="0"/>
            </a:endParaRPr>
          </a:p>
          <a:p>
            <a:pPr marL="457200" marR="0" lvl="0" indent="-457200" algn="l" defTabSz="914400" rtl="0" eaLnBrk="1" fontAlgn="auto" latinLnBrk="0" hangingPunct="1">
              <a:lnSpc>
                <a:spcPct val="150000"/>
              </a:lnSpc>
              <a:spcBef>
                <a:spcPts val="600"/>
              </a:spcBef>
              <a:spcAft>
                <a:spcPts val="1200"/>
              </a:spcAft>
              <a:buClr>
                <a:srgbClr val="E41617"/>
              </a:buClr>
              <a:buSzTx/>
              <a:buFont typeface="Arial" panose="020B0604020202020204" pitchFamily="34" charset="0"/>
              <a:buChar char="•"/>
              <a:tabLst/>
              <a:defRPr/>
            </a:pPr>
            <a:r>
              <a:rPr kumimoji="0" lang="en-CA" sz="2800" b="0" i="0" u="none" strike="noStrike" kern="1200" cap="none" spc="0" normalizeH="0" baseline="0" noProof="0">
                <a:ln>
                  <a:noFill/>
                </a:ln>
                <a:solidFill>
                  <a:prstClr val="black"/>
                </a:solidFill>
                <a:effectLst/>
                <a:uLnTx/>
                <a:uFillTx/>
                <a:latin typeface="Arial"/>
                <a:cs typeface="Arial"/>
              </a:rPr>
              <a:t>Principals of safe </a:t>
            </a:r>
            <a:r>
              <a:rPr lang="en-CA">
                <a:solidFill>
                  <a:prstClr val="black"/>
                </a:solidFill>
                <a:latin typeface="Arial"/>
                <a:cs typeface="Arial"/>
              </a:rPr>
              <a:t>f</a:t>
            </a:r>
            <a:r>
              <a:rPr kumimoji="0" lang="en-CA" sz="2800" b="0" i="0" u="none" strike="noStrike" kern="1200" cap="none" spc="0" normalizeH="0" baseline="0" noProof="0">
                <a:ln>
                  <a:noFill/>
                </a:ln>
                <a:solidFill>
                  <a:prstClr val="black"/>
                </a:solidFill>
                <a:effectLst/>
                <a:uLnTx/>
                <a:uFillTx/>
                <a:latin typeface="Arial"/>
                <a:cs typeface="Arial"/>
              </a:rPr>
              <a:t>ood </a:t>
            </a:r>
            <a:r>
              <a:rPr lang="en-CA">
                <a:solidFill>
                  <a:prstClr val="black"/>
                </a:solidFill>
                <a:latin typeface="Arial"/>
                <a:cs typeface="Arial"/>
              </a:rPr>
              <a:t>h</a:t>
            </a:r>
            <a:r>
              <a:rPr kumimoji="0" lang="en-CA" sz="2800" b="0" i="0" u="none" strike="noStrike" kern="1200" cap="none" spc="0" normalizeH="0" baseline="0" noProof="0">
                <a:ln>
                  <a:noFill/>
                </a:ln>
                <a:solidFill>
                  <a:prstClr val="black"/>
                </a:solidFill>
                <a:effectLst/>
                <a:uLnTx/>
                <a:uFillTx/>
                <a:latin typeface="Arial"/>
                <a:cs typeface="Arial"/>
              </a:rPr>
              <a:t>andling: </a:t>
            </a:r>
            <a:endParaRPr lang="en-CA" sz="2800" b="0" i="0" u="none" strike="noStrike" kern="1200" cap="none" spc="0" normalizeH="0" baseline="0" noProof="0">
              <a:ln>
                <a:noFill/>
              </a:ln>
              <a:solidFill>
                <a:prstClr val="black"/>
              </a:solidFill>
              <a:effectLst/>
              <a:uLnTx/>
              <a:uFillTx/>
              <a:latin typeface="Arial"/>
              <a:cs typeface="Arial"/>
            </a:endParaRPr>
          </a:p>
          <a:p>
            <a:pPr marL="914400" lvl="2" indent="-457200">
              <a:lnSpc>
                <a:spcPct val="150000"/>
              </a:lnSpc>
              <a:spcBef>
                <a:spcPts val="600"/>
              </a:spcBef>
              <a:spcAft>
                <a:spcPts val="1200"/>
              </a:spcAft>
              <a:buClr>
                <a:srgbClr val="E41617"/>
              </a:buClr>
              <a:buFont typeface="Wingdings" panose="05000000000000000000" pitchFamily="2" charset="2"/>
              <a:buChar char="ü"/>
              <a:defRPr/>
            </a:pPr>
            <a:r>
              <a:rPr kumimoji="0" lang="en-US" sz="2400" b="0" i="0" u="none" strike="noStrike" kern="1200" cap="none" spc="0" normalizeH="0" baseline="0" noProof="0">
                <a:ln>
                  <a:noFill/>
                </a:ln>
                <a:solidFill>
                  <a:prstClr val="black"/>
                </a:solidFill>
                <a:effectLst/>
                <a:uLnTx/>
                <a:uFillTx/>
                <a:latin typeface="Arial" pitchFamily="34" charset="0"/>
                <a:ea typeface="+mn-ea"/>
                <a:cs typeface="Arial" pitchFamily="34" charset="0"/>
              </a:rPr>
              <a:t>Personal hygiene</a:t>
            </a:r>
            <a:endParaRPr lang="en-US" sz="2400" b="0" i="0" u="none" strike="noStrike" kern="1200" cap="none" spc="0" normalizeH="0" baseline="0" noProof="0">
              <a:ln>
                <a:noFill/>
              </a:ln>
              <a:solidFill>
                <a:prstClr val="black"/>
              </a:solidFill>
              <a:effectLst/>
              <a:uLnTx/>
              <a:uFillTx/>
              <a:latin typeface="Arial" pitchFamily="34" charset="0"/>
              <a:cs typeface="Arial" pitchFamily="34" charset="0"/>
            </a:endParaRPr>
          </a:p>
          <a:p>
            <a:pPr marL="914400" lvl="2" indent="-457200">
              <a:lnSpc>
                <a:spcPct val="150000"/>
              </a:lnSpc>
              <a:spcBef>
                <a:spcPts val="600"/>
              </a:spcBef>
              <a:spcAft>
                <a:spcPts val="1200"/>
              </a:spcAft>
              <a:buClr>
                <a:srgbClr val="E41617"/>
              </a:buClr>
              <a:buFont typeface="Wingdings" panose="05000000000000000000" pitchFamily="2" charset="2"/>
              <a:buChar char="ü"/>
              <a:defRPr/>
            </a:pPr>
            <a:r>
              <a:rPr kumimoji="0" lang="en-US" sz="2400" b="0" i="0" u="none" strike="noStrike" kern="1200" cap="none" spc="0" normalizeH="0" baseline="0" noProof="0">
                <a:ln>
                  <a:noFill/>
                </a:ln>
                <a:solidFill>
                  <a:prstClr val="black"/>
                </a:solidFill>
                <a:effectLst/>
                <a:uLnTx/>
                <a:uFillTx/>
                <a:latin typeface="Arial" pitchFamily="34" charset="0"/>
                <a:ea typeface="+mn-ea"/>
                <a:cs typeface="Arial" pitchFamily="34" charset="0"/>
              </a:rPr>
              <a:t>Hand-washing</a:t>
            </a:r>
            <a:endParaRPr lang="en-US" sz="2400" b="0" i="0" u="none" strike="noStrike" kern="1200" cap="none" spc="0" normalizeH="0" baseline="0" noProof="0">
              <a:ln>
                <a:noFill/>
              </a:ln>
              <a:solidFill>
                <a:prstClr val="black"/>
              </a:solidFill>
              <a:effectLst/>
              <a:uLnTx/>
              <a:uFillTx/>
              <a:latin typeface="Arial" pitchFamily="34" charset="0"/>
              <a:cs typeface="Arial" pitchFamily="34" charset="0"/>
            </a:endParaRPr>
          </a:p>
          <a:p>
            <a:pPr marL="914400" lvl="2" indent="-457200">
              <a:lnSpc>
                <a:spcPct val="150000"/>
              </a:lnSpc>
              <a:spcBef>
                <a:spcPts val="600"/>
              </a:spcBef>
              <a:spcAft>
                <a:spcPts val="1200"/>
              </a:spcAft>
              <a:buClr>
                <a:srgbClr val="E41617"/>
              </a:buClr>
              <a:buFont typeface="Wingdings" panose="05000000000000000000" pitchFamily="2" charset="2"/>
              <a:buChar char="ü"/>
              <a:defRPr/>
            </a:pPr>
            <a:r>
              <a:rPr kumimoji="0" lang="en-US" sz="2400" b="0" i="0" u="none" strike="noStrike" kern="1200" cap="none" spc="0" normalizeH="0" baseline="0" noProof="0">
                <a:ln>
                  <a:noFill/>
                </a:ln>
                <a:solidFill>
                  <a:prstClr val="black"/>
                </a:solidFill>
                <a:effectLst/>
                <a:uLnTx/>
                <a:uFillTx/>
                <a:latin typeface="Arial" pitchFamily="34" charset="0"/>
                <a:ea typeface="+mn-ea"/>
                <a:cs typeface="Arial" pitchFamily="34" charset="0"/>
              </a:rPr>
              <a:t>Cleaning and sanitizing </a:t>
            </a:r>
            <a:endParaRPr lang="en-US" sz="2400" b="0" i="0" u="none" strike="noStrike" kern="1200" cap="none" spc="0" normalizeH="0" baseline="0" noProof="0">
              <a:ln>
                <a:noFill/>
              </a:ln>
              <a:solidFill>
                <a:prstClr val="black"/>
              </a:solidFill>
              <a:effectLst/>
              <a:uLnTx/>
              <a:uFillTx/>
              <a:latin typeface="Arial" pitchFamily="34" charset="0"/>
              <a:cs typeface="Arial" pitchFamily="34" charset="0"/>
            </a:endParaRPr>
          </a:p>
          <a:p>
            <a:pPr marL="914400" lvl="2" indent="-457200">
              <a:lnSpc>
                <a:spcPct val="150000"/>
              </a:lnSpc>
              <a:spcBef>
                <a:spcPts val="600"/>
              </a:spcBef>
              <a:spcAft>
                <a:spcPts val="1200"/>
              </a:spcAft>
              <a:buClr>
                <a:srgbClr val="E41617"/>
              </a:buClr>
              <a:buFont typeface="Wingdings" panose="05000000000000000000" pitchFamily="2" charset="2"/>
              <a:buChar char="ü"/>
              <a:defRPr/>
            </a:pPr>
            <a:r>
              <a:rPr lang="en-US" sz="2400">
                <a:solidFill>
                  <a:prstClr val="black"/>
                </a:solidFill>
                <a:latin typeface="Arial"/>
                <a:cs typeface="Arial"/>
              </a:rPr>
              <a:t>T</a:t>
            </a:r>
            <a:r>
              <a:rPr kumimoji="0" lang="en-US" sz="2400" b="0" i="0" u="none" strike="noStrike" kern="1200" cap="none" spc="0" normalizeH="0" baseline="0" noProof="0">
                <a:ln>
                  <a:noFill/>
                </a:ln>
                <a:solidFill>
                  <a:prstClr val="black"/>
                </a:solidFill>
                <a:effectLst/>
                <a:uLnTx/>
                <a:uFillTx/>
                <a:latin typeface="Arial"/>
                <a:cs typeface="Arial"/>
              </a:rPr>
              <a:t>emperature control</a:t>
            </a:r>
            <a:endParaRPr lang="en-US" sz="2400" b="0" i="0" u="none" strike="noStrike" kern="1200" cap="none" spc="0" normalizeH="0" baseline="0" noProof="0">
              <a:ln>
                <a:noFill/>
              </a:ln>
              <a:solidFill>
                <a:prstClr val="black"/>
              </a:solidFill>
              <a:effectLst/>
              <a:uLnTx/>
              <a:uFillTx/>
              <a:latin typeface="Arial"/>
              <a:cs typeface="Arial"/>
            </a:endParaRPr>
          </a:p>
          <a:p>
            <a:pPr marL="914400" lvl="2" indent="-457200">
              <a:lnSpc>
                <a:spcPct val="150000"/>
              </a:lnSpc>
              <a:spcBef>
                <a:spcPts val="600"/>
              </a:spcBef>
              <a:spcAft>
                <a:spcPts val="1200"/>
              </a:spcAft>
              <a:buClr>
                <a:srgbClr val="E41617"/>
              </a:buClr>
              <a:buFont typeface="Wingdings" panose="05000000000000000000" pitchFamily="2" charset="2"/>
              <a:buChar char="ü"/>
              <a:defRPr/>
            </a:pPr>
            <a:r>
              <a:rPr kumimoji="0" lang="en-US" sz="2400" b="0" i="0" u="none" strike="noStrike" kern="1200" cap="none" spc="0" normalizeH="0" baseline="0" noProof="0">
                <a:ln>
                  <a:noFill/>
                </a:ln>
                <a:solidFill>
                  <a:prstClr val="black"/>
                </a:solidFill>
                <a:effectLst/>
                <a:uLnTx/>
                <a:uFillTx/>
                <a:latin typeface="Arial" pitchFamily="34" charset="0"/>
                <a:ea typeface="+mn-ea"/>
                <a:cs typeface="Arial" pitchFamily="34" charset="0"/>
              </a:rPr>
              <a:t>Proper storage and holding of food</a:t>
            </a:r>
            <a:endParaRPr lang="en-US" sz="2400" b="0" i="0" u="none" strike="noStrike" kern="1200" cap="none" spc="0" normalizeH="0" baseline="0" noProof="0">
              <a:ln>
                <a:noFill/>
              </a:ln>
              <a:solidFill>
                <a:prstClr val="black"/>
              </a:solidFill>
              <a:effectLst/>
              <a:uLnTx/>
              <a:uFillTx/>
              <a:latin typeface="Arial" pitchFamily="34" charset="0"/>
              <a:cs typeface="Arial" pitchFamily="34" charset="0"/>
            </a:endParaRPr>
          </a:p>
          <a:p>
            <a:pPr marL="228600" marR="0" lvl="0" indent="-228600" algn="l" defTabSz="914400" rtl="0" eaLnBrk="1" fontAlgn="auto" latinLnBrk="0" hangingPunct="1">
              <a:lnSpc>
                <a:spcPct val="90000"/>
              </a:lnSpc>
              <a:spcBef>
                <a:spcPts val="1000"/>
              </a:spcBef>
              <a:spcAft>
                <a:spcPts val="0"/>
              </a:spcAft>
              <a:buClr>
                <a:srgbClr val="FF0000"/>
              </a:buClr>
              <a:buSzTx/>
              <a:buFont typeface="Arial" panose="020B0604020202020204" pitchFamily="34" charset="0"/>
              <a:buChar char="•"/>
              <a:tabLst/>
              <a:defRPr/>
            </a:pPr>
            <a:endParaRPr kumimoji="0" lang="en-CA" sz="2400" b="0" i="1"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2800" b="0" i="1"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2800" b="1" i="0" u="none" strike="noStrike" kern="1200" cap="none" spc="0" normalizeH="0" baseline="0" noProof="0">
              <a:ln>
                <a:noFill/>
              </a:ln>
              <a:solidFill>
                <a:srgbClr val="006345"/>
              </a:solidFill>
              <a:effectLst/>
              <a:uLnTx/>
              <a:uFillTx/>
              <a:latin typeface="Arial" panose="020B0604020202020204" pitchFamily="34" charset="0"/>
              <a:ea typeface="+mn-ea"/>
              <a:cs typeface="Arial" panose="020B0604020202020204" pitchFamily="34" charset="0"/>
            </a:endParaRPr>
          </a:p>
        </p:txBody>
      </p:sp>
      <p:pic>
        <p:nvPicPr>
          <p:cNvPr id="13" name="Picture 12">
            <a:extLst>
              <a:ext uri="{FF2B5EF4-FFF2-40B4-BE49-F238E27FC236}">
                <a16:creationId xmlns:a16="http://schemas.microsoft.com/office/drawing/2014/main" id="{8DAC27A6-F7E3-45AF-9399-CE59DC038195}"/>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6C5897F3-0BB6-1AC2-B855-6365010D4949}"/>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1945" y="5599611"/>
            <a:ext cx="2332152" cy="905562"/>
          </a:xfrm>
          <a:prstGeom prst="rect">
            <a:avLst/>
          </a:prstGeom>
        </p:spPr>
      </p:pic>
      <p:pic>
        <p:nvPicPr>
          <p:cNvPr id="15" name="Audio 14">
            <a:extLst>
              <a:ext uri="{FF2B5EF4-FFF2-40B4-BE49-F238E27FC236}">
                <a16:creationId xmlns:a16="http://schemas.microsoft.com/office/drawing/2014/main" id="{7903FEB7-7C00-CCE1-31DA-CDCC164B67D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pic>
        <p:nvPicPr>
          <p:cNvPr id="2" name="Picture 1" descr="A cartoon of kids wearing face masks and washing hands&#10;&#10;AI-generated content may be incorrect.">
            <a:extLst>
              <a:ext uri="{FF2B5EF4-FFF2-40B4-BE49-F238E27FC236}">
                <a16:creationId xmlns:a16="http://schemas.microsoft.com/office/drawing/2014/main" id="{A0EA4432-99B5-D3C9-6E85-924A9AD8AE69}"/>
              </a:ext>
            </a:extLst>
          </p:cNvPr>
          <p:cNvPicPr>
            <a:picLocks noChangeAspect="1"/>
          </p:cNvPicPr>
          <p:nvPr/>
        </p:nvPicPr>
        <p:blipFill>
          <a:blip r:embed="rId8"/>
          <a:stretch>
            <a:fillRect/>
          </a:stretch>
        </p:blipFill>
        <p:spPr>
          <a:xfrm>
            <a:off x="8591232" y="2470468"/>
            <a:ext cx="3604895" cy="3623945"/>
          </a:xfrm>
          <a:prstGeom prst="rect">
            <a:avLst/>
          </a:prstGeom>
        </p:spPr>
      </p:pic>
    </p:spTree>
    <p:extLst>
      <p:ext uri="{BB962C8B-B14F-4D97-AF65-F5344CB8AC3E}">
        <p14:creationId xmlns:p14="http://schemas.microsoft.com/office/powerpoint/2010/main" val="2409258797"/>
      </p:ext>
    </p:extLst>
  </p:cSld>
  <p:clrMapOvr>
    <a:masterClrMapping/>
  </p:clrMapOvr>
  <mc:AlternateContent xmlns:mc="http://schemas.openxmlformats.org/markup-compatibility/2006" xmlns:p14="http://schemas.microsoft.com/office/powerpoint/2010/main">
    <mc:Choice Requires="p14">
      <p:transition spd="slow" p14:dur="2000" advTm="59672"/>
    </mc:Choice>
    <mc:Fallback xmlns="">
      <p:transition spd="slow" advTm="59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descr=" Personal hygiene practices:​&#10;&#10;Tie long hair back​&#10;Remove dangling jewelry, watches and rings​&#10;Do not cook when unwell. ​&#10;Cover cuts and wounds with a Band-Aid and gloves.​&#10;Unless a glove is being used to cover a cut it is not needed. Gloves can compromise food safety."/>
          <p:cNvSpPr txBox="1">
            <a:spLocks/>
          </p:cNvSpPr>
          <p:nvPr/>
        </p:nvSpPr>
        <p:spPr>
          <a:xfrm>
            <a:off x="4183026" y="414115"/>
            <a:ext cx="7440457" cy="416235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CA" sz="3200" b="1" i="0" u="none" strike="noStrike" kern="1200" cap="none" spc="0" normalizeH="0" baseline="0" noProof="0" dirty="0">
                <a:ln>
                  <a:noFill/>
                </a:ln>
                <a:solidFill>
                  <a:srgbClr val="E41617"/>
                </a:solidFill>
                <a:effectLst/>
                <a:uLnTx/>
                <a:uFillTx/>
                <a:latin typeface="Arial"/>
                <a:cs typeface="Arial"/>
              </a:rPr>
              <a:t> Personal hygiene practices:</a:t>
            </a:r>
          </a:p>
          <a:p>
            <a:pPr marL="0" marR="0" lvl="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a:pPr>
            <a:endParaRPr lang="en-US" sz="800" b="0" i="0" u="none" strike="noStrike" kern="1200" cap="none" spc="0" normalizeH="0" baseline="0" noProof="0" dirty="0">
              <a:ln>
                <a:noFill/>
              </a:ln>
              <a:solidFill>
                <a:srgbClr val="E41617"/>
              </a:solidFill>
              <a:effectLst/>
              <a:uLnTx/>
              <a:uFillTx/>
              <a:latin typeface="Arial" pitchFamily="34" charset="0"/>
              <a:cs typeface="Arial" pitchFamily="34" charset="0"/>
            </a:endParaRPr>
          </a:p>
          <a:p>
            <a:pPr marL="228600" marR="0" lvl="0" indent="-228600" algn="l" defTabSz="914400" rtl="0" eaLnBrk="1" fontAlgn="auto" latinLnBrk="0" hangingPunct="1">
              <a:lnSpc>
                <a:spcPct val="90000"/>
              </a:lnSpc>
              <a:spcBef>
                <a:spcPts val="600"/>
              </a:spcBef>
              <a:spcAft>
                <a:spcPts val="1200"/>
              </a:spcAft>
              <a:buClr>
                <a:srgbClr val="E41617"/>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a:cs typeface="Arial"/>
              </a:rPr>
              <a:t>Tie long hair back</a:t>
            </a:r>
            <a:endParaRPr lang="en-US" sz="2800" b="0" i="0" u="none" strike="noStrike" kern="1200" cap="none" spc="0" normalizeH="0" baseline="0" noProof="0" dirty="0">
              <a:ln>
                <a:noFill/>
              </a:ln>
              <a:solidFill>
                <a:prstClr val="black"/>
              </a:solidFill>
              <a:effectLst/>
              <a:uLnTx/>
              <a:uFillTx/>
              <a:latin typeface="Arial"/>
              <a:cs typeface="Arial"/>
            </a:endParaRPr>
          </a:p>
          <a:p>
            <a:pPr marL="228600" marR="0" lvl="0" indent="-228600" algn="l" defTabSz="914400" rtl="0" eaLnBrk="1" fontAlgn="auto" latinLnBrk="0" hangingPunct="1">
              <a:lnSpc>
                <a:spcPct val="90000"/>
              </a:lnSpc>
              <a:spcBef>
                <a:spcPts val="600"/>
              </a:spcBef>
              <a:spcAft>
                <a:spcPts val="1200"/>
              </a:spcAft>
              <a:buClr>
                <a:srgbClr val="E41617"/>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a:cs typeface="Arial"/>
              </a:rPr>
              <a:t>Remove dangling jewelry, watches and rings</a:t>
            </a:r>
            <a:endParaRPr lang="en-US" sz="2800" b="0" i="0" u="none" strike="noStrike" kern="1200" cap="none" spc="0" normalizeH="0" baseline="0" noProof="0" dirty="0">
              <a:ln>
                <a:noFill/>
              </a:ln>
              <a:solidFill>
                <a:prstClr val="black"/>
              </a:solidFill>
              <a:effectLst/>
              <a:uLnTx/>
              <a:uFillTx/>
              <a:latin typeface="Arial"/>
              <a:cs typeface="Arial"/>
            </a:endParaRPr>
          </a:p>
          <a:p>
            <a:pPr marL="228600" marR="0" lvl="0" indent="-228600" algn="l" defTabSz="914400" rtl="0" eaLnBrk="1" fontAlgn="auto" latinLnBrk="0" hangingPunct="1">
              <a:lnSpc>
                <a:spcPct val="90000"/>
              </a:lnSpc>
              <a:spcBef>
                <a:spcPts val="600"/>
              </a:spcBef>
              <a:spcAft>
                <a:spcPts val="1200"/>
              </a:spcAft>
              <a:buClr>
                <a:srgbClr val="E41617"/>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a:cs typeface="Arial"/>
              </a:rPr>
              <a:t>Do not cook when unwell. </a:t>
            </a:r>
            <a:endParaRPr lang="en-US" sz="2800" b="0" i="0" u="none" strike="noStrike" kern="1200" cap="none" spc="0" normalizeH="0" baseline="0" noProof="0" dirty="0">
              <a:ln>
                <a:noFill/>
              </a:ln>
              <a:solidFill>
                <a:prstClr val="black"/>
              </a:solidFill>
              <a:effectLst/>
              <a:uLnTx/>
              <a:uFillTx/>
              <a:latin typeface="Arial"/>
              <a:cs typeface="Arial"/>
            </a:endParaRPr>
          </a:p>
          <a:p>
            <a:pPr>
              <a:spcBef>
                <a:spcPts val="600"/>
              </a:spcBef>
              <a:spcAft>
                <a:spcPts val="1200"/>
              </a:spcAft>
              <a:buClr>
                <a:srgbClr val="E41617"/>
              </a:buClr>
              <a:defRPr/>
            </a:pPr>
            <a:r>
              <a:rPr kumimoji="0" lang="en-US" sz="2800" b="0" i="0" u="none" strike="noStrike" kern="1200" cap="none" spc="0" normalizeH="0" baseline="0" noProof="0" dirty="0">
                <a:ln>
                  <a:noFill/>
                </a:ln>
                <a:solidFill>
                  <a:prstClr val="black"/>
                </a:solidFill>
                <a:effectLst/>
                <a:uLnTx/>
                <a:uFillTx/>
                <a:latin typeface="Arial"/>
                <a:cs typeface="Arial"/>
              </a:rPr>
              <a:t>Cover cuts and wounds with a bandage </a:t>
            </a:r>
            <a:r>
              <a:rPr kumimoji="0" lang="en-US" sz="2800" i="0" u="none" strike="noStrike" kern="1200" cap="none" spc="0" normalizeH="0" baseline="0" noProof="0" dirty="0">
                <a:ln>
                  <a:noFill/>
                </a:ln>
                <a:solidFill>
                  <a:prstClr val="black"/>
                </a:solidFill>
                <a:effectLst/>
                <a:uLnTx/>
                <a:uFillTx/>
                <a:latin typeface="Arial"/>
                <a:cs typeface="Arial"/>
              </a:rPr>
              <a:t>and gloves.</a:t>
            </a:r>
            <a:endParaRPr lang="en-US" dirty="0">
              <a:solidFill>
                <a:prstClr val="black"/>
              </a:solidFill>
              <a:latin typeface="Arial"/>
              <a:cs typeface="Arial"/>
            </a:endParaRPr>
          </a:p>
          <a:p>
            <a:pPr marL="228600" marR="0" lvl="0" indent="-228600" algn="l" defTabSz="914400">
              <a:lnSpc>
                <a:spcPct val="90000"/>
              </a:lnSpc>
              <a:spcBef>
                <a:spcPts val="600"/>
              </a:spcBef>
              <a:spcAft>
                <a:spcPts val="1200"/>
              </a:spcAft>
              <a:buClr>
                <a:srgbClr val="E41617"/>
              </a:buClr>
              <a:buSzTx/>
              <a:buFont typeface="Arial" panose="020B0604020202020204" pitchFamily="34" charset="0"/>
              <a:buChar char="•"/>
              <a:tabLst/>
              <a:defRPr/>
            </a:pPr>
            <a:r>
              <a:rPr lang="en-US" dirty="0">
                <a:solidFill>
                  <a:prstClr val="black"/>
                </a:solidFill>
                <a:latin typeface="Arial"/>
                <a:cs typeface="Arial"/>
              </a:rPr>
              <a:t>Unless a glove is being used to cover a cut, it is not needed. Gloves can compromise food safety.</a:t>
            </a:r>
            <a:endParaRPr lang="en-US" dirty="0">
              <a:solidFill>
                <a:prstClr val="black"/>
              </a:solidFil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2800" b="1" i="0" u="none" strike="noStrike" kern="1200" cap="none" spc="0" normalizeH="0" baseline="0" noProof="0" dirty="0">
              <a:ln>
                <a:noFill/>
              </a:ln>
              <a:solidFill>
                <a:srgbClr val="006345"/>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9" name="Group 28">
            <a:extLst>
              <a:ext uri="{FF2B5EF4-FFF2-40B4-BE49-F238E27FC236}">
                <a16:creationId xmlns:a16="http://schemas.microsoft.com/office/drawing/2014/main" id="{16458A75-36E9-4DB7-8F37-9589E03D3B6B}"/>
              </a:ext>
              <a:ext uri="{C183D7F6-B498-43B3-948B-1728B52AA6E4}">
                <adec:decorative xmlns:adec="http://schemas.microsoft.com/office/drawing/2017/decorative" val="1"/>
              </a:ext>
            </a:extLst>
          </p:cNvPr>
          <p:cNvGrpSpPr/>
          <p:nvPr/>
        </p:nvGrpSpPr>
        <p:grpSpPr>
          <a:xfrm>
            <a:off x="-159031" y="0"/>
            <a:ext cx="3535654" cy="6858000"/>
            <a:chOff x="-159031" y="0"/>
            <a:chExt cx="3535654" cy="6858000"/>
          </a:xfrm>
        </p:grpSpPr>
        <p:sp>
          <p:nvSpPr>
            <p:cNvPr id="30" name="Rectangle 29">
              <a:extLst>
                <a:ext uri="{FF2B5EF4-FFF2-40B4-BE49-F238E27FC236}">
                  <a16:creationId xmlns:a16="http://schemas.microsoft.com/office/drawing/2014/main" id="{95F7BF2C-1936-4166-8916-D26D20B8443D}"/>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17DC159C-C994-45DD-96E7-3E89E7974F58}"/>
                </a:ext>
              </a:extLst>
            </p:cNvPr>
            <p:cNvGrpSpPr/>
            <p:nvPr/>
          </p:nvGrpSpPr>
          <p:grpSpPr>
            <a:xfrm>
              <a:off x="-150347" y="375101"/>
              <a:ext cx="3526970" cy="1832917"/>
              <a:chOff x="-150347" y="375101"/>
              <a:chExt cx="3526970" cy="1832917"/>
            </a:xfrm>
          </p:grpSpPr>
          <p:sp>
            <p:nvSpPr>
              <p:cNvPr id="32" name="Rectangle 3" descr="Slide Title: Participant Orientation">
                <a:extLst>
                  <a:ext uri="{FF2B5EF4-FFF2-40B4-BE49-F238E27FC236}">
                    <a16:creationId xmlns:a16="http://schemas.microsoft.com/office/drawing/2014/main" id="{D285051B-FFBC-425B-B0A8-C3C158CCB9D3}"/>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33" name="Straight Connector 32">
                <a:extLst>
                  <a:ext uri="{FF2B5EF4-FFF2-40B4-BE49-F238E27FC236}">
                    <a16:creationId xmlns:a16="http://schemas.microsoft.com/office/drawing/2014/main" id="{227D56E5-24CA-4CFB-8E9A-FF798F4A2CF1}"/>
                  </a:ext>
                  <a:ext uri="{C183D7F6-B498-43B3-948B-1728B52AA6E4}">
                    <adec:decorative xmlns:adec="http://schemas.microsoft.com/office/drawing/2017/decorative" val="1"/>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grpSp>
      </p:grpSp>
      <p:pic>
        <p:nvPicPr>
          <p:cNvPr id="11" name="Picture 10">
            <a:extLst>
              <a:ext uri="{FF2B5EF4-FFF2-40B4-BE49-F238E27FC236}">
                <a16:creationId xmlns:a16="http://schemas.microsoft.com/office/drawing/2014/main" id="{69BA34A8-9C3F-4D9A-A5C9-8EFADA18D5D9}"/>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855" y="2408523"/>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a:extLst>
              <a:ext uri="{FF2B5EF4-FFF2-40B4-BE49-F238E27FC236}">
                <a16:creationId xmlns:a16="http://schemas.microsoft.com/office/drawing/2014/main" id="{9C82615C-D304-855B-4794-F2AD03665A1B}"/>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5512" y="5599611"/>
            <a:ext cx="2332152" cy="905562"/>
          </a:xfrm>
          <a:prstGeom prst="rect">
            <a:avLst/>
          </a:prstGeom>
        </p:spPr>
      </p:pic>
      <p:pic>
        <p:nvPicPr>
          <p:cNvPr id="2" name="Picture 1" descr="Image: Bandaid">
            <a:extLst>
              <a:ext uri="{FF2B5EF4-FFF2-40B4-BE49-F238E27FC236}">
                <a16:creationId xmlns:a16="http://schemas.microsoft.com/office/drawing/2014/main" id="{EDFBA123-83F7-8EC8-2AA9-8314290FD6E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400000">
            <a:off x="6529526" y="4590356"/>
            <a:ext cx="2743200" cy="2486025"/>
          </a:xfrm>
          <a:prstGeom prst="rect">
            <a:avLst/>
          </a:prstGeom>
        </p:spPr>
      </p:pic>
      <p:pic>
        <p:nvPicPr>
          <p:cNvPr id="26" name="Audio 25">
            <a:extLst>
              <a:ext uri="{FF2B5EF4-FFF2-40B4-BE49-F238E27FC236}">
                <a16:creationId xmlns:a16="http://schemas.microsoft.com/office/drawing/2014/main" id="{FA340047-515C-36BF-43EE-F8DE207531E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179746555"/>
      </p:ext>
    </p:extLst>
  </p:cSld>
  <p:clrMapOvr>
    <a:masterClrMapping/>
  </p:clrMapOvr>
  <mc:AlternateContent xmlns:mc="http://schemas.openxmlformats.org/markup-compatibility/2006" xmlns:p14="http://schemas.microsoft.com/office/powerpoint/2010/main">
    <mc:Choice Requires="p14">
      <p:transition spd="slow" p14:dur="2000" advTm="68832"/>
    </mc:Choice>
    <mc:Fallback xmlns="">
      <p:transition spd="slow" advTm="68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65986DBB-A540-4486-B559-CB8E5CE8E8BB}"/>
              </a:ext>
              <a:ext uri="{C183D7F6-B498-43B3-948B-1728B52AA6E4}">
                <adec:decorative xmlns:adec="http://schemas.microsoft.com/office/drawing/2017/decorative" val="1"/>
              </a:ext>
            </a:extLst>
          </p:cNvPr>
          <p:cNvGrpSpPr/>
          <p:nvPr/>
        </p:nvGrpSpPr>
        <p:grpSpPr>
          <a:xfrm>
            <a:off x="-159031" y="0"/>
            <a:ext cx="3535654" cy="6858000"/>
            <a:chOff x="-159031" y="0"/>
            <a:chExt cx="3535654" cy="6858000"/>
          </a:xfrm>
        </p:grpSpPr>
        <p:sp>
          <p:nvSpPr>
            <p:cNvPr id="19" name="Rectangle 18">
              <a:extLst>
                <a:ext uri="{FF2B5EF4-FFF2-40B4-BE49-F238E27FC236}">
                  <a16:creationId xmlns:a16="http://schemas.microsoft.com/office/drawing/2014/main" id="{957AD8C6-EDAA-4888-B361-12219C74A67B}"/>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FD220489-F467-41F9-8389-03B8FC207700}"/>
                </a:ext>
              </a:extLst>
            </p:cNvPr>
            <p:cNvGrpSpPr/>
            <p:nvPr/>
          </p:nvGrpSpPr>
          <p:grpSpPr>
            <a:xfrm>
              <a:off x="-150347" y="375101"/>
              <a:ext cx="3526970" cy="1832917"/>
              <a:chOff x="-150347" y="375101"/>
              <a:chExt cx="3526970" cy="1832917"/>
            </a:xfrm>
          </p:grpSpPr>
          <p:sp>
            <p:nvSpPr>
              <p:cNvPr id="21" name="Rectangle 3" descr="Slide Title: Participant Orientation">
                <a:extLst>
                  <a:ext uri="{FF2B5EF4-FFF2-40B4-BE49-F238E27FC236}">
                    <a16:creationId xmlns:a16="http://schemas.microsoft.com/office/drawing/2014/main" id="{F0CDB034-2888-47A2-AE13-3D0ACDB7B2D4}"/>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22" name="Straight Connector 21">
                <a:extLst>
                  <a:ext uri="{FF2B5EF4-FFF2-40B4-BE49-F238E27FC236}">
                    <a16:creationId xmlns:a16="http://schemas.microsoft.com/office/drawing/2014/main" id="{151EA7FE-B556-4FBC-8585-EC0C6E67775B}"/>
                  </a:ext>
                  <a:ext uri="{C183D7F6-B498-43B3-948B-1728B52AA6E4}">
                    <adec:decorative xmlns:adec="http://schemas.microsoft.com/office/drawing/2017/decorative" val="1"/>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grpSp>
      </p:grpSp>
      <p:sp>
        <p:nvSpPr>
          <p:cNvPr id="5" name="TextBox 4"/>
          <p:cNvSpPr txBox="1"/>
          <p:nvPr/>
        </p:nvSpPr>
        <p:spPr>
          <a:xfrm>
            <a:off x="8663755" y="892141"/>
            <a:ext cx="3322360" cy="120032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20000"/>
              </a:spcBef>
              <a:spcAft>
                <a:spcPct val="0"/>
              </a:spcAft>
              <a:buClr>
                <a:srgbClr val="006345"/>
              </a:buClr>
              <a:buSzTx/>
              <a:buFontTx/>
              <a:buNone/>
              <a:tabLst/>
              <a:defRPr/>
            </a:pPr>
            <a:r>
              <a:rPr kumimoji="0" lang="en-US" altLang="en-US" sz="3600" b="1" i="0" u="none" strike="noStrike" kern="1200" cap="none" spc="0" normalizeH="0" baseline="0" noProof="0">
                <a:ln>
                  <a:noFill/>
                </a:ln>
                <a:solidFill>
                  <a:prstClr val="white"/>
                </a:solidFill>
                <a:effectLst/>
                <a:uLnTx/>
                <a:uFillTx/>
                <a:latin typeface="Franklin Gothic Book" panose="020B0503020102020204" pitchFamily="34" charset="0"/>
                <a:ea typeface="+mn-ea"/>
                <a:cs typeface="Arial" panose="020B0604020202020204" pitchFamily="34" charset="0"/>
              </a:rPr>
              <a:t>Participant Orientation   </a:t>
            </a:r>
          </a:p>
        </p:txBody>
      </p:sp>
      <p:cxnSp>
        <p:nvCxnSpPr>
          <p:cNvPr id="9" name="Straight Connector 8">
            <a:extLst>
              <a:ext uri="{C183D7F6-B498-43B3-948B-1728B52AA6E4}">
                <adec:decorative xmlns:adec="http://schemas.microsoft.com/office/drawing/2017/decorative" val="1"/>
              </a:ext>
            </a:extLst>
          </p:cNvPr>
          <p:cNvCxnSpPr/>
          <p:nvPr/>
        </p:nvCxnSpPr>
        <p:spPr>
          <a:xfrm flipV="1">
            <a:off x="8716359" y="2343358"/>
            <a:ext cx="3217151"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sp>
        <p:nvSpPr>
          <p:cNvPr id="8" name="Content Placeholder 2" descr="Handwashing:​&#10;&#10;The most effective way to stop the spread of illness​&#10;Handwashing is recommended over alcohol-based hand cleansers. ​&#10;Hands should be washed: ​ before starting to cook; ​ after touching hair or face; ​ after using the washroom; ​ after handling raw meat, poultry, or eggs;​ after switching food preparation tasks or handling the garbage or dirty dishes. ​&#10;Wearing gloves does not replace handwashing"/>
          <p:cNvSpPr txBox="1">
            <a:spLocks/>
          </p:cNvSpPr>
          <p:nvPr/>
        </p:nvSpPr>
        <p:spPr>
          <a:xfrm>
            <a:off x="4046582" y="325682"/>
            <a:ext cx="7772400" cy="620663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CA" sz="3200" b="1" i="0" u="none" strike="noStrike" kern="1200" cap="none" spc="0" normalizeH="0" baseline="0" noProof="0">
                <a:ln>
                  <a:noFill/>
                </a:ln>
                <a:solidFill>
                  <a:srgbClr val="E41617"/>
                </a:solidFill>
                <a:effectLst/>
                <a:uLnTx/>
                <a:uFillTx/>
                <a:latin typeface="Arial"/>
                <a:cs typeface="Arial"/>
              </a:rPr>
              <a:t>Handwashing:</a:t>
            </a:r>
            <a:endParaRPr kumimoji="0" lang="en-US" sz="3200" b="0" i="0" u="none" strike="noStrike" kern="1200" cap="none" spc="0" normalizeH="0" baseline="0" noProof="0">
              <a:ln>
                <a:noFill/>
              </a:ln>
              <a:solidFill>
                <a:srgbClr val="E41617"/>
              </a:solidFill>
              <a:effectLst/>
              <a:uLnTx/>
              <a:uFillTx/>
              <a:latin typeface="Arial"/>
              <a:cs typeface="Arial"/>
            </a:endParaRPr>
          </a:p>
          <a:p>
            <a:pPr marL="712470" marR="0" lvl="0" indent="-342900" algn="l" defTabSz="914400" rtl="0" eaLnBrk="1" fontAlgn="auto" latinLnBrk="0" hangingPunct="1">
              <a:lnSpc>
                <a:spcPct val="90000"/>
              </a:lnSpc>
              <a:spcBef>
                <a:spcPts val="1000"/>
              </a:spcBef>
              <a:spcAft>
                <a:spcPts val="0"/>
              </a:spcAft>
              <a:buClr>
                <a:srgbClr val="E41617"/>
              </a:buClr>
              <a:buSzTx/>
              <a:buFont typeface="Arial" panose="020B0604020202020204" pitchFamily="34" charset="0"/>
              <a:buChar char="•"/>
              <a:tabLst/>
              <a:defRPr/>
            </a:pPr>
            <a:r>
              <a:rPr kumimoji="0" lang="en-US" b="0" i="0" u="none" strike="noStrike" kern="1200" cap="none" spc="0" normalizeH="0" baseline="0" noProof="0">
                <a:ln>
                  <a:noFill/>
                </a:ln>
                <a:solidFill>
                  <a:prstClr val="black"/>
                </a:solidFill>
                <a:effectLst/>
                <a:uLnTx/>
                <a:uFillTx/>
                <a:latin typeface="Arial"/>
                <a:cs typeface="Arial"/>
              </a:rPr>
              <a:t>The most effective way to stop the spread of illness</a:t>
            </a:r>
            <a:endParaRPr lang="en-US">
              <a:solidFill>
                <a:prstClr val="black"/>
              </a:solidFill>
              <a:latin typeface="Arial"/>
              <a:cs typeface="Arial"/>
            </a:endParaRPr>
          </a:p>
          <a:p>
            <a:pPr marL="712470" lvl="0" indent="-342900">
              <a:buClr>
                <a:srgbClr val="E41617"/>
              </a:buClr>
              <a:defRPr/>
            </a:pPr>
            <a:r>
              <a:rPr lang="en-US">
                <a:latin typeface="Arial"/>
                <a:cs typeface="Arial"/>
              </a:rPr>
              <a:t>Handwashing is recommended over alcohol-based hand cleansers.</a:t>
            </a:r>
            <a:r>
              <a:rPr kumimoji="0" lang="en-US" b="0" i="0" u="none" strike="noStrike" kern="1200" cap="none" spc="0" normalizeH="0" baseline="0" noProof="0">
                <a:ln>
                  <a:noFill/>
                </a:ln>
                <a:solidFill>
                  <a:prstClr val="black"/>
                </a:solidFill>
                <a:effectLst/>
                <a:uLnTx/>
                <a:uFillTx/>
                <a:latin typeface="Arial"/>
                <a:cs typeface="Arial"/>
              </a:rPr>
              <a:t> </a:t>
            </a:r>
            <a:endParaRPr lang="en-US" b="0" i="0" u="none" strike="noStrike" kern="1200" cap="none" spc="0" normalizeH="0" baseline="0" noProof="0">
              <a:ln>
                <a:noFill/>
              </a:ln>
              <a:solidFill>
                <a:prstClr val="black"/>
              </a:solidFill>
              <a:effectLst/>
              <a:uLnTx/>
              <a:uFillTx/>
              <a:latin typeface="Arial"/>
              <a:cs typeface="Arial"/>
            </a:endParaRPr>
          </a:p>
          <a:p>
            <a:pPr marL="712470" lvl="0" indent="-342900">
              <a:buClr>
                <a:srgbClr val="E41617"/>
              </a:buClr>
              <a:defRPr/>
            </a:pPr>
            <a:r>
              <a:rPr lang="en-US">
                <a:latin typeface="Arial"/>
                <a:cs typeface="Arial"/>
              </a:rPr>
              <a:t>Hands should be washed: </a:t>
            </a:r>
          </a:p>
          <a:p>
            <a:pPr marL="1169670" lvl="1" indent="-342900">
              <a:buClr>
                <a:srgbClr val="E41617"/>
              </a:buClr>
              <a:defRPr/>
            </a:pPr>
            <a:r>
              <a:rPr lang="en-US">
                <a:latin typeface="Arial"/>
                <a:cs typeface="Arial"/>
              </a:rPr>
              <a:t>before starting to cook; </a:t>
            </a:r>
          </a:p>
          <a:p>
            <a:pPr marL="1169670" lvl="1" indent="-342900">
              <a:buClr>
                <a:srgbClr val="E41617"/>
              </a:buClr>
              <a:defRPr/>
            </a:pPr>
            <a:r>
              <a:rPr lang="en-US">
                <a:latin typeface="Arial"/>
                <a:cs typeface="Arial"/>
              </a:rPr>
              <a:t>after touching hair or face; </a:t>
            </a:r>
          </a:p>
          <a:p>
            <a:pPr marL="1169670" lvl="1" indent="-342900">
              <a:buClr>
                <a:srgbClr val="E41617"/>
              </a:buClr>
              <a:defRPr/>
            </a:pPr>
            <a:r>
              <a:rPr lang="en-US">
                <a:latin typeface="Arial"/>
                <a:cs typeface="Arial"/>
              </a:rPr>
              <a:t>after using the washroom; </a:t>
            </a:r>
          </a:p>
          <a:p>
            <a:pPr marL="1169670" lvl="1" indent="-342900">
              <a:buClr>
                <a:srgbClr val="E41617"/>
              </a:buClr>
              <a:defRPr/>
            </a:pPr>
            <a:r>
              <a:rPr lang="en-US">
                <a:latin typeface="Arial"/>
                <a:cs typeface="Arial"/>
              </a:rPr>
              <a:t>after handling raw meat, poultry, or eggs;</a:t>
            </a:r>
          </a:p>
          <a:p>
            <a:pPr marL="1169670" lvl="1" indent="-342900">
              <a:buClr>
                <a:srgbClr val="E41617"/>
              </a:buClr>
              <a:defRPr/>
            </a:pPr>
            <a:r>
              <a:rPr lang="en-US">
                <a:latin typeface="Arial"/>
                <a:cs typeface="Arial"/>
              </a:rPr>
              <a:t>after switching food preparation tasks or handling the garbage or dirty dishes. </a:t>
            </a:r>
            <a:endParaRPr lang="en-US" b="0" i="0" u="none" strike="noStrike" kern="1200" cap="none" spc="0" normalizeH="0" baseline="0" noProof="0">
              <a:ln>
                <a:noFill/>
              </a:ln>
              <a:solidFill>
                <a:prstClr val="black"/>
              </a:solidFill>
              <a:effectLst/>
              <a:uLnTx/>
              <a:uFillTx/>
              <a:latin typeface="Arial"/>
              <a:cs typeface="Arial"/>
            </a:endParaRPr>
          </a:p>
          <a:p>
            <a:pPr marL="369570" marR="0" lvl="0" indent="0" algn="l" defTabSz="914400" rtl="0" eaLnBrk="1" fontAlgn="auto" latinLnBrk="0" hangingPunct="1">
              <a:lnSpc>
                <a:spcPct val="90000"/>
              </a:lnSpc>
              <a:spcBef>
                <a:spcPts val="1000"/>
              </a:spcBef>
              <a:spcAft>
                <a:spcPts val="0"/>
              </a:spcAft>
              <a:buClr>
                <a:srgbClr val="FF0000"/>
              </a:buClr>
              <a:buSzTx/>
              <a:buNone/>
              <a:tabLst/>
              <a:defRPr/>
            </a:pPr>
            <a:endParaRPr lang="en-US" sz="1600" b="0" i="0" u="none" strike="noStrike" kern="1200" cap="none" spc="0" normalizeH="0" baseline="0" noProof="0">
              <a:ln>
                <a:noFill/>
              </a:ln>
              <a:solidFill>
                <a:srgbClr val="E41617"/>
              </a:solidFill>
              <a:effectLst/>
              <a:uLnTx/>
              <a:uFillTx/>
              <a:latin typeface="Arial" charset="0"/>
              <a:cs typeface="Arial" charset="0"/>
            </a:endParaRPr>
          </a:p>
          <a:p>
            <a:pPr marL="0" marR="0" lvl="0" indent="0"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a:ln>
                  <a:noFill/>
                </a:ln>
                <a:solidFill>
                  <a:srgbClr val="E41617"/>
                </a:solidFill>
                <a:effectLst/>
                <a:uLnTx/>
                <a:uFillTx/>
                <a:latin typeface="Arial"/>
                <a:cs typeface="Arial"/>
                <a:sym typeface="Times New Roman" panose="02020603050405020304" pitchFamily="18" charset="0"/>
              </a:rPr>
              <a:t>Wearing gloves </a:t>
            </a:r>
            <a:r>
              <a:rPr kumimoji="0" lang="en-US" altLang="en-US" sz="2400" b="1" i="0" u="sng" strike="noStrike" kern="1200" cap="none" spc="0" normalizeH="0" baseline="0" noProof="0">
                <a:ln>
                  <a:noFill/>
                </a:ln>
                <a:solidFill>
                  <a:srgbClr val="E41617"/>
                </a:solidFill>
                <a:effectLst/>
                <a:uLnTx/>
                <a:uFillTx/>
                <a:latin typeface="Arial"/>
                <a:cs typeface="Arial"/>
                <a:sym typeface="Times New Roman" panose="02020603050405020304" pitchFamily="18" charset="0"/>
              </a:rPr>
              <a:t>does not </a:t>
            </a:r>
            <a:r>
              <a:rPr kumimoji="0" lang="en-US" altLang="en-US" sz="2400" b="1" i="0" u="none" strike="noStrike" kern="1200" cap="none" spc="0" normalizeH="0" baseline="0" noProof="0">
                <a:ln>
                  <a:noFill/>
                </a:ln>
                <a:solidFill>
                  <a:srgbClr val="E41617"/>
                </a:solidFill>
                <a:effectLst/>
                <a:uLnTx/>
                <a:uFillTx/>
                <a:latin typeface="Arial"/>
                <a:cs typeface="Arial"/>
                <a:sym typeface="Times New Roman" panose="02020603050405020304" pitchFamily="18" charset="0"/>
              </a:rPr>
              <a:t>replace handwashing</a:t>
            </a:r>
            <a:endParaRPr lang="en-US" altLang="en-US" sz="2400" b="1" i="0" u="none" strike="noStrike" kern="1200" cap="none" spc="0" normalizeH="0" baseline="0" noProof="0">
              <a:ln>
                <a:noFill/>
              </a:ln>
              <a:solidFill>
                <a:srgbClr val="E41617"/>
              </a:solidFill>
              <a:effectLst/>
              <a:uLnTx/>
              <a:uFillTx/>
              <a:latin typeface="Arial"/>
              <a:cs typeface="Aria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a:p>
            <a:pPr marL="90297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sz="2000" b="1" i="0" u="none" strike="noStrike" kern="1200" cap="none" spc="0" normalizeH="0" baseline="0" noProof="0">
              <a:ln>
                <a:noFill/>
              </a:ln>
              <a:solidFill>
                <a:srgbClr val="00CC00"/>
              </a:solidFill>
              <a:effectLst/>
              <a:uLnTx/>
              <a:uFillTx/>
              <a:latin typeface="Arial" pitchFamily="34" charset="0"/>
              <a:cs typeface="Arial"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2800" b="1" i="0" u="none" strike="noStrike" kern="1200" cap="none" spc="0" normalizeH="0" baseline="0" noProof="0">
              <a:ln>
                <a:noFill/>
              </a:ln>
              <a:solidFill>
                <a:srgbClr val="006345"/>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0A2846AE-5B5C-477A-8C83-1CED18C30A7A}"/>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38503B11-C3D3-D255-A38B-02EFB78EE01A}"/>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1945" y="5599611"/>
            <a:ext cx="2332152" cy="905562"/>
          </a:xfrm>
          <a:prstGeom prst="rect">
            <a:avLst/>
          </a:prstGeom>
        </p:spPr>
      </p:pic>
      <p:pic>
        <p:nvPicPr>
          <p:cNvPr id="10" name="Audio 9">
            <a:extLst>
              <a:ext uri="{FF2B5EF4-FFF2-40B4-BE49-F238E27FC236}">
                <a16:creationId xmlns:a16="http://schemas.microsoft.com/office/drawing/2014/main" id="{6FF538C1-9A58-92BC-5906-CACBE8B02E0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81941543"/>
      </p:ext>
    </p:extLst>
  </p:cSld>
  <p:clrMapOvr>
    <a:masterClrMapping/>
  </p:clrMapOvr>
  <mc:AlternateContent xmlns:mc="http://schemas.openxmlformats.org/markup-compatibility/2006" xmlns:p14="http://schemas.microsoft.com/office/powerpoint/2010/main">
    <mc:Choice Requires="p14">
      <p:transition spd="slow" p14:dur="2000" advTm="49551"/>
    </mc:Choice>
    <mc:Fallback xmlns="">
      <p:transition spd="slow" advTm="49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descr="Program Rationale, Goals &amp; Values ​&#10;Before you Begin​&#10;Safety in the Kitchen (Basic knife and Food Safety)​&#10;Participant Orientation​&#10;Program Format​&#10;Cooking Sessions​&#10;Test your Knowledge"/>
          <p:cNvSpPr txBox="1">
            <a:spLocks noChangeArrowheads="1"/>
          </p:cNvSpPr>
          <p:nvPr/>
        </p:nvSpPr>
        <p:spPr>
          <a:xfrm>
            <a:off x="3968474" y="598284"/>
            <a:ext cx="7610116" cy="482851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Clr>
                <a:srgbClr val="E41617"/>
              </a:buClr>
            </a:pPr>
            <a:r>
              <a:rPr lang="en-CA" altLang="en-US" sz="2600" dirty="0">
                <a:latin typeface="Arial"/>
                <a:cs typeface="Arial"/>
              </a:rPr>
              <a:t>Program Rationale, Goals &amp; Values </a:t>
            </a:r>
          </a:p>
          <a:p>
            <a:pPr>
              <a:lnSpc>
                <a:spcPct val="150000"/>
              </a:lnSpc>
              <a:buClr>
                <a:srgbClr val="E41617"/>
              </a:buClr>
            </a:pPr>
            <a:r>
              <a:rPr lang="en-CA" altLang="en-US" sz="2600" dirty="0">
                <a:latin typeface="Arial"/>
                <a:cs typeface="Arial"/>
              </a:rPr>
              <a:t>Before you Begin</a:t>
            </a:r>
          </a:p>
          <a:p>
            <a:pPr>
              <a:lnSpc>
                <a:spcPct val="150000"/>
              </a:lnSpc>
              <a:buClr>
                <a:srgbClr val="E41617"/>
              </a:buClr>
            </a:pPr>
            <a:r>
              <a:rPr lang="en-CA" altLang="en-US" sz="2600" dirty="0">
                <a:latin typeface="Arial"/>
                <a:cs typeface="Arial"/>
              </a:rPr>
              <a:t>Safety in the Kitchen (Basic Knife &amp; Food Safety)</a:t>
            </a:r>
          </a:p>
          <a:p>
            <a:pPr>
              <a:lnSpc>
                <a:spcPct val="150000"/>
              </a:lnSpc>
              <a:buClr>
                <a:srgbClr val="E41617"/>
              </a:buClr>
            </a:pPr>
            <a:r>
              <a:rPr lang="en-CA" altLang="en-US" sz="2600" dirty="0">
                <a:latin typeface="Arial"/>
                <a:cs typeface="Arial"/>
              </a:rPr>
              <a:t>Participant Orientation</a:t>
            </a:r>
          </a:p>
          <a:p>
            <a:pPr>
              <a:lnSpc>
                <a:spcPct val="150000"/>
              </a:lnSpc>
              <a:buClr>
                <a:srgbClr val="E41617"/>
              </a:buClr>
            </a:pPr>
            <a:r>
              <a:rPr lang="en-CA" sz="2600" dirty="0">
                <a:latin typeface="Arial"/>
                <a:cs typeface="Arial"/>
              </a:rPr>
              <a:t>Program Format</a:t>
            </a:r>
            <a:endParaRPr lang="en-CA" altLang="en-US" sz="2600" dirty="0">
              <a:latin typeface="Arial"/>
              <a:cs typeface="Arial"/>
            </a:endParaRPr>
          </a:p>
          <a:p>
            <a:pPr>
              <a:lnSpc>
                <a:spcPct val="150000"/>
              </a:lnSpc>
              <a:buClr>
                <a:srgbClr val="E41617"/>
              </a:buClr>
            </a:pPr>
            <a:r>
              <a:rPr lang="en-CA" altLang="en-US" sz="2600" dirty="0">
                <a:latin typeface="Arial"/>
                <a:cs typeface="Arial"/>
              </a:rPr>
              <a:t>Cooking Sessions</a:t>
            </a:r>
          </a:p>
          <a:p>
            <a:pPr>
              <a:lnSpc>
                <a:spcPct val="150000"/>
              </a:lnSpc>
              <a:buClr>
                <a:srgbClr val="E41617"/>
              </a:buClr>
            </a:pPr>
            <a:r>
              <a:rPr lang="en-CA" altLang="en-US" sz="2600" dirty="0">
                <a:latin typeface="Arial"/>
                <a:cs typeface="Arial"/>
              </a:rPr>
              <a:t>Test your Knowledge</a:t>
            </a:r>
            <a:endParaRPr lang="en-CA" sz="2600" dirty="0">
              <a:cs typeface="Calibri" panose="020F0502020204030204"/>
            </a:endParaRPr>
          </a:p>
        </p:txBody>
      </p:sp>
      <p:pic>
        <p:nvPicPr>
          <p:cNvPr id="4" name="Picture 3">
            <a:extLst>
              <a:ext uri="{FF2B5EF4-FFF2-40B4-BE49-F238E27FC236}">
                <a16:creationId xmlns:a16="http://schemas.microsoft.com/office/drawing/2014/main" id="{FD6F1981-17A0-4660-9539-05DF60259B56}"/>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3" name="Group 2">
            <a:extLst>
              <a:ext uri="{FF2B5EF4-FFF2-40B4-BE49-F238E27FC236}">
                <a16:creationId xmlns:a16="http://schemas.microsoft.com/office/drawing/2014/main" id="{415603A7-A0E5-4D74-B141-A57D43E8EFEC}"/>
              </a:ext>
              <a:ext uri="{C183D7F6-B498-43B3-948B-1728B52AA6E4}">
                <adec:decorative xmlns:adec="http://schemas.microsoft.com/office/drawing/2017/decorative" val="1"/>
              </a:ext>
            </a:extLst>
          </p:cNvPr>
          <p:cNvGrpSpPr/>
          <p:nvPr/>
        </p:nvGrpSpPr>
        <p:grpSpPr>
          <a:xfrm>
            <a:off x="-159031" y="0"/>
            <a:ext cx="3535654" cy="6858000"/>
            <a:chOff x="-159031" y="0"/>
            <a:chExt cx="3535654" cy="6858000"/>
          </a:xfrm>
        </p:grpSpPr>
        <p:sp>
          <p:nvSpPr>
            <p:cNvPr id="5" name="Rectangle 4"/>
            <p:cNvSpPr/>
            <p:nvPr/>
          </p:nvSpPr>
          <p:spPr>
            <a:xfrm>
              <a:off x="-159031" y="0"/>
              <a:ext cx="3526971" cy="6858000"/>
            </a:xfrm>
            <a:prstGeom prst="rect">
              <a:avLst/>
            </a:prstGeom>
            <a:solidFill>
              <a:srgbClr val="E41617"/>
            </a:solidFill>
            <a:ln>
              <a:solidFill>
                <a:srgbClr val="E41617"/>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AC6ADBAF-FA75-4B9F-A3BD-53F48DEEE18E}"/>
                </a:ext>
              </a:extLst>
            </p:cNvPr>
            <p:cNvGrpSpPr/>
            <p:nvPr/>
          </p:nvGrpSpPr>
          <p:grpSpPr>
            <a:xfrm>
              <a:off x="-150347" y="375101"/>
              <a:ext cx="3526970" cy="1832917"/>
              <a:chOff x="-150347" y="375101"/>
              <a:chExt cx="3526970" cy="1832917"/>
            </a:xfrm>
          </p:grpSpPr>
          <p:sp>
            <p:nvSpPr>
              <p:cNvPr id="7" name="Rectangle 3" descr="Slide Title: Training Agenda"/>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Training </a:t>
                </a:r>
              </a:p>
              <a:p>
                <a:pPr marL="0" indent="0" algn="ctr">
                  <a:buClr>
                    <a:srgbClr val="006345"/>
                  </a:buClr>
                  <a:buNone/>
                </a:pPr>
                <a:r>
                  <a:rPr lang="en-CA" altLang="en-US" b="1">
                    <a:latin typeface="Arial" panose="020B0604020202020204" pitchFamily="34" charset="0"/>
                    <a:cs typeface="Arial" panose="020B0604020202020204" pitchFamily="34" charset="0"/>
                  </a:rPr>
                  <a:t>Agenda</a:t>
                </a:r>
                <a:endParaRPr lang="en-US" altLang="en-US" b="1">
                  <a:latin typeface="Arial" panose="020B0604020202020204" pitchFamily="34" charset="0"/>
                  <a:cs typeface="Arial" panose="020B0604020202020204" pitchFamily="34" charset="0"/>
                </a:endParaRPr>
              </a:p>
            </p:txBody>
          </p:sp>
          <p:cxnSp>
            <p:nvCxnSpPr>
              <p:cNvPr id="12" name="Straight Connector 11">
                <a:extLst>
                  <a:ext uri="{C183D7F6-B498-43B3-948B-1728B52AA6E4}">
                    <adec:decorative xmlns:adec="http://schemas.microsoft.com/office/drawing/2017/decorative" val="1"/>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grpSp>
      </p:grpSp>
      <p:pic>
        <p:nvPicPr>
          <p:cNvPr id="15" name="Picture 14">
            <a:extLst>
              <a:ext uri="{FF2B5EF4-FFF2-40B4-BE49-F238E27FC236}">
                <a16:creationId xmlns:a16="http://schemas.microsoft.com/office/drawing/2014/main" id="{6D946215-BFF0-68A8-22FE-CFA97E6EB944}"/>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185" y="2485459"/>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Huron Perth Public Health Logo">
            <a:extLst>
              <a:ext uri="{FF2B5EF4-FFF2-40B4-BE49-F238E27FC236}">
                <a16:creationId xmlns:a16="http://schemas.microsoft.com/office/drawing/2014/main" id="{14E0D677-FC84-A6C3-EE14-80B3D0A23FB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1945" y="5599611"/>
            <a:ext cx="2332152" cy="905562"/>
          </a:xfrm>
          <a:prstGeom prst="rect">
            <a:avLst/>
          </a:prstGeom>
        </p:spPr>
      </p:pic>
      <p:pic>
        <p:nvPicPr>
          <p:cNvPr id="42" name="Audio 41">
            <a:extLst>
              <a:ext uri="{FF2B5EF4-FFF2-40B4-BE49-F238E27FC236}">
                <a16:creationId xmlns:a16="http://schemas.microsoft.com/office/drawing/2014/main" id="{2A39F7A9-A081-DF9A-31BF-9330339BDE8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289456396"/>
      </p:ext>
    </p:extLst>
  </p:cSld>
  <p:clrMapOvr>
    <a:masterClrMapping/>
  </p:clrMapOvr>
  <mc:AlternateContent xmlns:mc="http://schemas.openxmlformats.org/markup-compatibility/2006" xmlns:p14="http://schemas.microsoft.com/office/powerpoint/2010/main">
    <mc:Choice Requires="p14">
      <p:transition spd="slow" p14:dur="2000" advTm="38450"/>
    </mc:Choice>
    <mc:Fallback xmlns="">
      <p:transition spd="slow" advTm="38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FA92868-08D0-4F7E-994A-4986FCCF553B}"/>
              </a:ext>
              <a:ext uri="{C183D7F6-B498-43B3-948B-1728B52AA6E4}">
                <adec:decorative xmlns:adec="http://schemas.microsoft.com/office/drawing/2017/decorative" val="1"/>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Rectangle 3" descr="Slide Title: Participant Orientation">
            <a:extLst>
              <a:ext uri="{FF2B5EF4-FFF2-40B4-BE49-F238E27FC236}">
                <a16:creationId xmlns:a16="http://schemas.microsoft.com/office/drawing/2014/main" id="{0541E992-1C37-4A10-9B3F-E8BF2403C559}"/>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CCCF60DE-85EE-46A4-A1F8-40577CFBC004}"/>
              </a:ext>
              <a:ext uri="{C183D7F6-B498-43B3-948B-1728B52AA6E4}">
                <adec:decorative xmlns:adec="http://schemas.microsoft.com/office/drawing/2017/decorative" val="1"/>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sp>
        <p:nvSpPr>
          <p:cNvPr id="9" name="Title 1" descr="Proper Handwashing Technique​">
            <a:extLst>
              <a:ext uri="{FF2B5EF4-FFF2-40B4-BE49-F238E27FC236}">
                <a16:creationId xmlns:a16="http://schemas.microsoft.com/office/drawing/2014/main" id="{A5181989-F722-48C3-B91B-8807752FCA66}"/>
              </a:ext>
            </a:extLst>
          </p:cNvPr>
          <p:cNvSpPr>
            <a:spLocks noGrp="1"/>
          </p:cNvSpPr>
          <p:nvPr>
            <p:ph type="title"/>
          </p:nvPr>
        </p:nvSpPr>
        <p:spPr>
          <a:xfrm>
            <a:off x="3973155" y="214028"/>
            <a:ext cx="7899531" cy="795565"/>
          </a:xfrm>
        </p:spPr>
        <p:txBody>
          <a:bodyPr>
            <a:normAutofit/>
          </a:bodyPr>
          <a:lstStyle/>
          <a:p>
            <a:pPr algn="ctr"/>
            <a:r>
              <a:rPr lang="en-CA" sz="2800" b="1" cap="none">
                <a:solidFill>
                  <a:srgbClr val="FF0000"/>
                </a:solidFill>
                <a:latin typeface="Arial" panose="020B0604020202020204" pitchFamily="34" charset="0"/>
                <a:cs typeface="Arial" panose="020B0604020202020204" pitchFamily="34" charset="0"/>
              </a:rPr>
              <a:t>Proper Handwashing Technique</a:t>
            </a:r>
            <a:endParaRPr lang="en-US" sz="2800" b="1" u="sng" cap="none">
              <a:solidFill>
                <a:srgbClr val="FF0000"/>
              </a:solidFill>
              <a:latin typeface="Arial" panose="020B0604020202020204" pitchFamily="34" charset="0"/>
              <a:cs typeface="Arial" panose="020B0604020202020204" pitchFamily="34" charset="0"/>
            </a:endParaRPr>
          </a:p>
        </p:txBody>
      </p:sp>
      <p:sp>
        <p:nvSpPr>
          <p:cNvPr id="7" name="Rectangle 6" descr="video link: https://www.youtube.com/watch?v=3PmVJQUCm4E​">
            <a:extLst>
              <a:ext uri="{FF2B5EF4-FFF2-40B4-BE49-F238E27FC236}">
                <a16:creationId xmlns:a16="http://schemas.microsoft.com/office/drawing/2014/main" id="{93D34605-684F-464F-96FB-45CB7549EFDA}"/>
              </a:ext>
            </a:extLst>
          </p:cNvPr>
          <p:cNvSpPr/>
          <p:nvPr/>
        </p:nvSpPr>
        <p:spPr>
          <a:xfrm>
            <a:off x="5272503" y="5882058"/>
            <a:ext cx="4985147" cy="369332"/>
          </a:xfrm>
          <a:prstGeom prst="rect">
            <a:avLst/>
          </a:prstGeom>
        </p:spPr>
        <p:txBody>
          <a:bodyPr wrap="none">
            <a:spAutoFit/>
          </a:bodyPr>
          <a:lstStyle/>
          <a:p>
            <a:r>
              <a:rPr lang="en-US">
                <a:hlinkClick r:id="rId3"/>
              </a:rPr>
              <a:t>https://www.youtube.com/watch?v=3PmVJQUCm4E</a:t>
            </a:r>
            <a:endParaRPr lang="en-US"/>
          </a:p>
        </p:txBody>
      </p:sp>
      <p:sp>
        <p:nvSpPr>
          <p:cNvPr id="4" name="Rectangle 3">
            <a:extLst>
              <a:ext uri="{FF2B5EF4-FFF2-40B4-BE49-F238E27FC236}">
                <a16:creationId xmlns:a16="http://schemas.microsoft.com/office/drawing/2014/main" id="{5065434B-5CD9-4850-9890-03B4C523A6DA}"/>
              </a:ext>
              <a:ext uri="{C183D7F6-B498-43B3-948B-1728B52AA6E4}">
                <adec:decorative xmlns:adec="http://schemas.microsoft.com/office/drawing/2017/decorative" val="1"/>
              </a:ext>
            </a:extLst>
          </p:cNvPr>
          <p:cNvSpPr/>
          <p:nvPr/>
        </p:nvSpPr>
        <p:spPr>
          <a:xfrm>
            <a:off x="4489257" y="5462129"/>
            <a:ext cx="6597575" cy="369332"/>
          </a:xfrm>
          <a:prstGeom prst="rect">
            <a:avLst/>
          </a:prstGeom>
        </p:spPr>
        <p:txBody>
          <a:bodyPr wrap="none" lIns="91440" tIns="45720" rIns="91440" bIns="45720" anchor="t">
            <a:spAutoFit/>
          </a:bodyPr>
          <a:lstStyle/>
          <a:p>
            <a:pPr lvl="0" defTabSz="914400">
              <a:defRPr/>
            </a:pPr>
            <a:r>
              <a:rPr lang="en-US"/>
              <a:t>World Health Organization: How to handwash? With soap and water</a:t>
            </a:r>
          </a:p>
        </p:txBody>
      </p:sp>
      <p:pic>
        <p:nvPicPr>
          <p:cNvPr id="10" name="Picture 9">
            <a:extLst>
              <a:ext uri="{FF2B5EF4-FFF2-40B4-BE49-F238E27FC236}">
                <a16:creationId xmlns:a16="http://schemas.microsoft.com/office/drawing/2014/main" id="{406F98E3-CA45-4794-B82E-FE80ABFF4F20}"/>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84E51A64-80B8-A530-1CB7-0B2ACB75DAF2}"/>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1945" y="5599611"/>
            <a:ext cx="2332152" cy="905562"/>
          </a:xfrm>
          <a:prstGeom prst="rect">
            <a:avLst/>
          </a:prstGeom>
        </p:spPr>
      </p:pic>
      <p:pic>
        <p:nvPicPr>
          <p:cNvPr id="3" name="Picture 2">
            <a:extLst>
              <a:ext uri="{FF2B5EF4-FFF2-40B4-BE49-F238E27FC236}">
                <a16:creationId xmlns:a16="http://schemas.microsoft.com/office/drawing/2014/main" id="{97ED6B33-3260-0E0B-8E5D-AF989D4F0983}"/>
              </a:ext>
            </a:extLst>
          </p:cNvPr>
          <p:cNvPicPr>
            <a:picLocks noChangeAspect="1"/>
          </p:cNvPicPr>
          <p:nvPr/>
        </p:nvPicPr>
        <p:blipFill>
          <a:blip r:embed="rId6"/>
          <a:stretch>
            <a:fillRect/>
          </a:stretch>
        </p:blipFill>
        <p:spPr>
          <a:xfrm>
            <a:off x="4624132" y="1009593"/>
            <a:ext cx="6597575" cy="4327767"/>
          </a:xfrm>
          <a:prstGeom prst="rect">
            <a:avLst/>
          </a:prstGeom>
        </p:spPr>
      </p:pic>
    </p:spTree>
    <p:extLst>
      <p:ext uri="{BB962C8B-B14F-4D97-AF65-F5344CB8AC3E}">
        <p14:creationId xmlns:p14="http://schemas.microsoft.com/office/powerpoint/2010/main" val="839525798"/>
      </p:ext>
    </p:extLst>
  </p:cSld>
  <p:clrMapOvr>
    <a:masterClrMapping/>
  </p:clrMapOvr>
  <mc:AlternateContent xmlns:mc="http://schemas.openxmlformats.org/markup-compatibility/2006" xmlns:p14="http://schemas.microsoft.com/office/powerpoint/2010/main">
    <mc:Choice Requires="p14">
      <p:transition spd="slow" p14:dur="2000" advTm="88976"/>
    </mc:Choice>
    <mc:Fallback xmlns="">
      <p:transition spd="slow" advTm="88976"/>
    </mc:Fallback>
  </mc:AlternateContent>
  <p:extLst>
    <p:ext uri="{E180D4A7-C9FB-4DFB-919C-405C955672EB}">
      <p14:showEvtLst xmlns:p14="http://schemas.microsoft.com/office/powerpoint/2010/main">
        <p14:playEvt time="1476" objId="15"/>
        <p14:stopEvt time="88074" objId="15"/>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F819503-9F1F-4DCA-B9EA-A66AFA23FCC6}"/>
              </a:ext>
              <a:ext uri="{C183D7F6-B498-43B3-948B-1728B52AA6E4}">
                <adec:decorative xmlns:adec="http://schemas.microsoft.com/office/drawing/2017/decorative" val="1"/>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Rectangle 3" descr="Slide Title: Participant Orientation">
            <a:extLst>
              <a:ext uri="{FF2B5EF4-FFF2-40B4-BE49-F238E27FC236}">
                <a16:creationId xmlns:a16="http://schemas.microsoft.com/office/drawing/2014/main" id="{CB230AC9-495F-4E89-8F19-64D65ED94443}"/>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C41D409A-4297-440D-AD03-13ABD6AE960C}"/>
              </a:ext>
              <a:ext uri="{C183D7F6-B498-43B3-948B-1728B52AA6E4}">
                <adec:decorative xmlns:adec="http://schemas.microsoft.com/office/drawing/2017/decorative" val="1"/>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9" name="Picture 8">
            <a:extLst>
              <a:ext uri="{FF2B5EF4-FFF2-40B4-BE49-F238E27FC236}">
                <a16:creationId xmlns:a16="http://schemas.microsoft.com/office/drawing/2014/main" id="{02CF9968-8939-4360-92E5-10646F9C0B48}"/>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descr="Image: An infographic of the steps to wash your hands, created by Huron Perth Public Health.&#10;1. Wet your hands.&#10;2. Use soap.&#10;3. Lather and scrub for at least 15 seconds.&#10;4. Rinse.&#10;5. Dry your hands.&#10;6. Turn off taps with towel.&#10;Always wash after you use the washroom, sneeze, cough, or blow your nose, handle garbage, come in from outdoors and before and after you touch food.&#10;1-888-221-2133&#10;www.hpph.ca ">
            <a:extLst>
              <a:ext uri="{FF2B5EF4-FFF2-40B4-BE49-F238E27FC236}">
                <a16:creationId xmlns:a16="http://schemas.microsoft.com/office/drawing/2014/main" id="{9C3C9427-7CE2-728E-966A-5505C8C81964}"/>
              </a:ext>
            </a:extLst>
          </p:cNvPr>
          <p:cNvPicPr>
            <a:picLocks noChangeAspect="1"/>
          </p:cNvPicPr>
          <p:nvPr/>
        </p:nvPicPr>
        <p:blipFill>
          <a:blip r:embed="rId6"/>
          <a:stretch>
            <a:fillRect/>
          </a:stretch>
        </p:blipFill>
        <p:spPr>
          <a:xfrm>
            <a:off x="3569862" y="816695"/>
            <a:ext cx="8257390" cy="5397435"/>
          </a:xfrm>
          <a:prstGeom prst="rect">
            <a:avLst/>
          </a:prstGeom>
        </p:spPr>
      </p:pic>
      <p:pic>
        <p:nvPicPr>
          <p:cNvPr id="6" name="Picture 5">
            <a:extLst>
              <a:ext uri="{FF2B5EF4-FFF2-40B4-BE49-F238E27FC236}">
                <a16:creationId xmlns:a16="http://schemas.microsoft.com/office/drawing/2014/main" id="{97E983CE-032E-4F26-7F38-92B27BA00653}"/>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1945" y="5599611"/>
            <a:ext cx="2332152" cy="905562"/>
          </a:xfrm>
          <a:prstGeom prst="rect">
            <a:avLst/>
          </a:prstGeom>
        </p:spPr>
      </p:pic>
      <p:pic>
        <p:nvPicPr>
          <p:cNvPr id="22" name="Audio 21">
            <a:extLst>
              <a:ext uri="{FF2B5EF4-FFF2-40B4-BE49-F238E27FC236}">
                <a16:creationId xmlns:a16="http://schemas.microsoft.com/office/drawing/2014/main" id="{96D8518B-3F2E-FD7C-4E9C-472ABB5BB7DB}"/>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178977889"/>
      </p:ext>
    </p:extLst>
  </p:cSld>
  <p:clrMapOvr>
    <a:masterClrMapping/>
  </p:clrMapOvr>
  <mc:AlternateContent xmlns:mc="http://schemas.openxmlformats.org/markup-compatibility/2006" xmlns:p14="http://schemas.microsoft.com/office/powerpoint/2010/main">
    <mc:Choice Requires="p14">
      <p:transition spd="slow" p14:dur="2000" advTm="16973"/>
    </mc:Choice>
    <mc:Fallback xmlns="">
      <p:transition spd="slow" advTm="16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A6F931D-C3FA-4AE9-8575-256D9BF7C573}"/>
              </a:ext>
              <a:ext uri="{C183D7F6-B498-43B3-948B-1728B52AA6E4}">
                <adec:decorative xmlns:adec="http://schemas.microsoft.com/office/drawing/2017/decorative" val="1"/>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p>
            <a:pPr algn="ctr"/>
            <a:r>
              <a:rPr lang="en-US">
                <a:cs typeface="Calibri"/>
              </a:rPr>
              <a:t>v</a:t>
            </a:r>
            <a:endParaRPr lang="en-US"/>
          </a:p>
        </p:txBody>
      </p:sp>
      <p:sp>
        <p:nvSpPr>
          <p:cNvPr id="12" name="Rectangle 3" descr="Slide Title: Participant Orientation">
            <a:extLst>
              <a:ext uri="{FF2B5EF4-FFF2-40B4-BE49-F238E27FC236}">
                <a16:creationId xmlns:a16="http://schemas.microsoft.com/office/drawing/2014/main" id="{337C8174-A8CF-44AB-BE6B-B0C8A8AC2095}"/>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3031D8AB-2101-4330-8C31-1D0C536C140F}"/>
              </a:ext>
              <a:ext uri="{C183D7F6-B498-43B3-948B-1728B52AA6E4}">
                <adec:decorative xmlns:adec="http://schemas.microsoft.com/office/drawing/2017/decorative" val="1"/>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sp>
        <p:nvSpPr>
          <p:cNvPr id="3" name="Rectangle 2">
            <a:extLst>
              <a:ext uri="{FF2B5EF4-FFF2-40B4-BE49-F238E27FC236}">
                <a16:creationId xmlns:a16="http://schemas.microsoft.com/office/drawing/2014/main" id="{F3281E25-6E34-4CDB-8A15-C334F9622064}"/>
              </a:ext>
              <a:ext uri="{C183D7F6-B498-43B3-948B-1728B52AA6E4}">
                <adec:decorative xmlns:adec="http://schemas.microsoft.com/office/drawing/2017/decorative" val="1"/>
              </a:ext>
            </a:extLst>
          </p:cNvPr>
          <p:cNvSpPr/>
          <p:nvPr/>
        </p:nvSpPr>
        <p:spPr>
          <a:xfrm>
            <a:off x="3565086" y="489698"/>
            <a:ext cx="8375819" cy="535531"/>
          </a:xfrm>
          <a:prstGeom prst="rect">
            <a:avLst/>
          </a:prstGeom>
        </p:spPr>
        <p:txBody>
          <a:bodyPr wrap="none" lIns="91440" tIns="45720" rIns="91440" bIns="45720" anchor="t">
            <a:spAutoFit/>
          </a:bodyPr>
          <a:lstStyle/>
          <a:p>
            <a:pPr algn="ctr" defTabSz="914400">
              <a:lnSpc>
                <a:spcPct val="90000"/>
              </a:lnSpc>
              <a:spcAft>
                <a:spcPts val="600"/>
              </a:spcAft>
              <a:defRPr/>
            </a:pPr>
            <a:r>
              <a:rPr lang="en-CA" sz="3200" b="1">
                <a:solidFill>
                  <a:srgbClr val="E41617"/>
                </a:solidFill>
                <a:latin typeface="Arial"/>
                <a:cs typeface="Arial"/>
              </a:rPr>
              <a:t>Safe food handling: Vegetables and Fruit</a:t>
            </a:r>
            <a:endParaRPr lang="en-US" sz="2800">
              <a:solidFill>
                <a:srgbClr val="E41617"/>
              </a:solidFill>
              <a:latin typeface="Arial" pitchFamily="34" charset="0"/>
              <a:cs typeface="Arial" pitchFamily="34" charset="0"/>
            </a:endParaRPr>
          </a:p>
        </p:txBody>
      </p:sp>
      <p:pic>
        <p:nvPicPr>
          <p:cNvPr id="9" name="Picture 8">
            <a:extLst>
              <a:ext uri="{FF2B5EF4-FFF2-40B4-BE49-F238E27FC236}">
                <a16:creationId xmlns:a16="http://schemas.microsoft.com/office/drawing/2014/main" id="{CF6BE46E-76C3-4BE7-A763-391933313160}"/>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descr="Safe food handling: Vegetables and Fruit&#10;Wash your hands before handling​&#10;Cut away any bruised or damaged areas​&#10;Thoroughly wash vegetables and fruits ​&#10;Use a produce brush for items with firm surfaces​&#10;Use a separate cutting board for produce​&#10;If using meat, designate a separate cutting board">
            <a:extLst>
              <a:ext uri="{FF2B5EF4-FFF2-40B4-BE49-F238E27FC236}">
                <a16:creationId xmlns:a16="http://schemas.microsoft.com/office/drawing/2014/main" id="{FD500384-7762-4765-9433-07C4D3CF214E}"/>
              </a:ext>
            </a:extLst>
          </p:cNvPr>
          <p:cNvSpPr txBox="1"/>
          <p:nvPr/>
        </p:nvSpPr>
        <p:spPr>
          <a:xfrm>
            <a:off x="4151898" y="1116750"/>
            <a:ext cx="7791017" cy="37240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Clr>
                <a:srgbClr val="FF0000"/>
              </a:buClr>
              <a:buFont typeface="Arial"/>
              <a:buChar char="•"/>
            </a:pPr>
            <a:r>
              <a:rPr lang="en-US" sz="2400">
                <a:latin typeface="Arial"/>
                <a:cs typeface="Arial"/>
              </a:rPr>
              <a:t>Wash your hands before handling</a:t>
            </a:r>
            <a:endParaRPr lang="en-US">
              <a:latin typeface="Arial"/>
              <a:cs typeface="Arial"/>
            </a:endParaRPr>
          </a:p>
          <a:p>
            <a:pPr marL="285750" indent="-285750">
              <a:lnSpc>
                <a:spcPct val="150000"/>
              </a:lnSpc>
              <a:buClr>
                <a:srgbClr val="FF0000"/>
              </a:buClr>
              <a:buFont typeface="Arial"/>
              <a:buChar char="•"/>
            </a:pPr>
            <a:r>
              <a:rPr lang="en-US" sz="2400">
                <a:latin typeface="Arial"/>
                <a:cs typeface="Arial"/>
              </a:rPr>
              <a:t>Cut away any bruised or damaged areas</a:t>
            </a:r>
          </a:p>
          <a:p>
            <a:pPr marL="285750" indent="-285750">
              <a:lnSpc>
                <a:spcPct val="150000"/>
              </a:lnSpc>
              <a:buClr>
                <a:srgbClr val="FF0000"/>
              </a:buClr>
              <a:buFont typeface="Arial"/>
              <a:buChar char="•"/>
            </a:pPr>
            <a:r>
              <a:rPr lang="en-US" sz="2400">
                <a:latin typeface="Arial"/>
                <a:cs typeface="Arial"/>
              </a:rPr>
              <a:t>Thoroughly wash vegetables and fruits </a:t>
            </a:r>
          </a:p>
          <a:p>
            <a:pPr marL="285750" indent="-285750">
              <a:lnSpc>
                <a:spcPct val="150000"/>
              </a:lnSpc>
              <a:buClr>
                <a:srgbClr val="FF0000"/>
              </a:buClr>
              <a:buFont typeface="Arial"/>
              <a:buChar char="•"/>
            </a:pPr>
            <a:r>
              <a:rPr lang="en-US" sz="2400">
                <a:latin typeface="Arial"/>
                <a:cs typeface="Arial"/>
              </a:rPr>
              <a:t>Use a produce brush for items with firm surfaces</a:t>
            </a:r>
            <a:endParaRPr lang="en-US"/>
          </a:p>
          <a:p>
            <a:pPr marL="285750" indent="-285750">
              <a:lnSpc>
                <a:spcPct val="150000"/>
              </a:lnSpc>
              <a:buClr>
                <a:srgbClr val="FF0000"/>
              </a:buClr>
              <a:buFont typeface="Arial"/>
              <a:buChar char="•"/>
            </a:pPr>
            <a:r>
              <a:rPr lang="en-US" sz="2400">
                <a:latin typeface="Arial"/>
                <a:cs typeface="Arial"/>
              </a:rPr>
              <a:t>Use a separate cutting board for produce</a:t>
            </a:r>
          </a:p>
          <a:p>
            <a:pPr marL="285750" indent="-285750">
              <a:lnSpc>
                <a:spcPct val="150000"/>
              </a:lnSpc>
              <a:buClr>
                <a:srgbClr val="FF0000"/>
              </a:buClr>
              <a:buFont typeface="Arial"/>
              <a:buChar char="•"/>
            </a:pPr>
            <a:r>
              <a:rPr lang="en-US" sz="2400">
                <a:latin typeface="Arial"/>
                <a:cs typeface="Arial"/>
              </a:rPr>
              <a:t>If using meat, designate a separate cutting board</a:t>
            </a:r>
            <a:endParaRPr lang="en-US" sz="2400">
              <a:latin typeface="Arial" panose="020B0604020202020204" pitchFamily="34" charset="0"/>
              <a:cs typeface="Arial" panose="020B0604020202020204" pitchFamily="34" charset="0"/>
            </a:endParaRPr>
          </a:p>
          <a:p>
            <a:pPr marL="285750" indent="-285750">
              <a:buFont typeface="Arial"/>
              <a:buChar char="•"/>
            </a:pPr>
            <a:endParaRPr lang="en-US" sz="200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DCE09DFC-F8E9-8DBF-9C7F-CE122DCB1286}"/>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1945" y="5599611"/>
            <a:ext cx="2332152" cy="905562"/>
          </a:xfrm>
          <a:prstGeom prst="rect">
            <a:avLst/>
          </a:prstGeom>
        </p:spPr>
      </p:pic>
      <p:pic>
        <p:nvPicPr>
          <p:cNvPr id="5" name="Picture 4" descr="image: Animated fruits and vegetables&#10;">
            <a:extLst>
              <a:ext uri="{FF2B5EF4-FFF2-40B4-BE49-F238E27FC236}">
                <a16:creationId xmlns:a16="http://schemas.microsoft.com/office/drawing/2014/main" id="{2EE7E8AB-C719-19C7-356E-C55FD6E1088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945830" y="4526963"/>
            <a:ext cx="3179685" cy="2331685"/>
          </a:xfrm>
          <a:prstGeom prst="rect">
            <a:avLst/>
          </a:prstGeom>
        </p:spPr>
      </p:pic>
      <p:pic>
        <p:nvPicPr>
          <p:cNvPr id="24" name="Audio 23">
            <a:extLst>
              <a:ext uri="{FF2B5EF4-FFF2-40B4-BE49-F238E27FC236}">
                <a16:creationId xmlns:a16="http://schemas.microsoft.com/office/drawing/2014/main" id="{ABFECF54-B844-9CE3-A4E0-BB414F001FD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683157184"/>
      </p:ext>
    </p:extLst>
  </p:cSld>
  <p:clrMapOvr>
    <a:masterClrMapping/>
  </p:clrMapOvr>
  <mc:AlternateContent xmlns:mc="http://schemas.openxmlformats.org/markup-compatibility/2006" xmlns:p14="http://schemas.microsoft.com/office/powerpoint/2010/main">
    <mc:Choice Requires="p14">
      <p:transition spd="slow" p14:dur="2000" advTm="121625"/>
    </mc:Choice>
    <mc:Fallback xmlns="">
      <p:transition spd="slow" advTm="121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A6F931D-C3FA-4AE9-8575-256D9BF7C573}"/>
              </a:ext>
              <a:ext uri="{C183D7F6-B498-43B3-948B-1728B52AA6E4}">
                <adec:decorative xmlns:adec="http://schemas.microsoft.com/office/drawing/2017/decorative" val="1"/>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3" descr="Slide Title: Participant Orientation">
            <a:extLst>
              <a:ext uri="{FF2B5EF4-FFF2-40B4-BE49-F238E27FC236}">
                <a16:creationId xmlns:a16="http://schemas.microsoft.com/office/drawing/2014/main" id="{337C8174-A8CF-44AB-BE6B-B0C8A8AC2095}"/>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3031D8AB-2101-4330-8C31-1D0C536C140F}"/>
              </a:ext>
              <a:ext uri="{C183D7F6-B498-43B3-948B-1728B52AA6E4}">
                <adec:decorative xmlns:adec="http://schemas.microsoft.com/office/drawing/2017/decorative" val="1"/>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sp>
        <p:nvSpPr>
          <p:cNvPr id="3" name="Rectangle 2">
            <a:extLst>
              <a:ext uri="{FF2B5EF4-FFF2-40B4-BE49-F238E27FC236}">
                <a16:creationId xmlns:a16="http://schemas.microsoft.com/office/drawing/2014/main" id="{F3281E25-6E34-4CDB-8A15-C334F9622064}"/>
              </a:ext>
              <a:ext uri="{C183D7F6-B498-43B3-948B-1728B52AA6E4}">
                <adec:decorative xmlns:adec="http://schemas.microsoft.com/office/drawing/2017/decorative" val="1"/>
              </a:ext>
            </a:extLst>
          </p:cNvPr>
          <p:cNvSpPr/>
          <p:nvPr/>
        </p:nvSpPr>
        <p:spPr>
          <a:xfrm>
            <a:off x="4078440" y="488935"/>
            <a:ext cx="6956328" cy="535531"/>
          </a:xfrm>
          <a:prstGeom prst="rect">
            <a:avLst/>
          </a:prstGeom>
        </p:spPr>
        <p:txBody>
          <a:bodyPr wrap="none" lIns="91440" tIns="45720" rIns="91440" bIns="45720" anchor="t">
            <a:spAutoFit/>
          </a:bodyPr>
          <a:lstStyle/>
          <a:p>
            <a:pPr algn="ctr" defTabSz="914400">
              <a:lnSpc>
                <a:spcPct val="90000"/>
              </a:lnSpc>
              <a:spcAft>
                <a:spcPts val="600"/>
              </a:spcAft>
              <a:defRPr/>
            </a:pPr>
            <a:r>
              <a:rPr lang="en-CA" sz="3200" b="1">
                <a:solidFill>
                  <a:srgbClr val="E41617"/>
                </a:solidFill>
                <a:latin typeface="Arial"/>
                <a:cs typeface="Arial"/>
              </a:rPr>
              <a:t>Safe food handling: Shopping Tips</a:t>
            </a:r>
            <a:endParaRPr lang="en-US" sz="2800">
              <a:solidFill>
                <a:srgbClr val="E41617"/>
              </a:solidFill>
              <a:latin typeface="Arial" pitchFamily="34" charset="0"/>
              <a:cs typeface="Arial" pitchFamily="34" charset="0"/>
            </a:endParaRPr>
          </a:p>
        </p:txBody>
      </p:sp>
      <p:pic>
        <p:nvPicPr>
          <p:cNvPr id="9" name="Picture 8">
            <a:extLst>
              <a:ext uri="{FF2B5EF4-FFF2-40B4-BE49-F238E27FC236}">
                <a16:creationId xmlns:a16="http://schemas.microsoft.com/office/drawing/2014/main" id="{CF6BE46E-76C3-4BE7-A763-391933313160}"/>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descr="Safe food handling: Shopping Tips​&#10;&#10;Select cold or frozen items at the end of your shopping trip ​&#10;Inspect fruits and vegetables closely, avoiding  bruises ​&#10;Ensure ready to eat foods have been properly refrigerated at 4°C or below​&#10;Keep fresh fruits and vegetables separate from meat, poultry, and seafood in your shopping cart and bags​&#10;Regularly clean your reusable grocery bags ">
            <a:extLst>
              <a:ext uri="{FF2B5EF4-FFF2-40B4-BE49-F238E27FC236}">
                <a16:creationId xmlns:a16="http://schemas.microsoft.com/office/drawing/2014/main" id="{FD500384-7762-4765-9433-07C4D3CF214E}"/>
              </a:ext>
            </a:extLst>
          </p:cNvPr>
          <p:cNvSpPr txBox="1"/>
          <p:nvPr/>
        </p:nvSpPr>
        <p:spPr>
          <a:xfrm>
            <a:off x="3619238" y="1291175"/>
            <a:ext cx="8232645" cy="44558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Clr>
                <a:srgbClr val="FF0000"/>
              </a:buClr>
              <a:buFont typeface="Arial"/>
              <a:buChar char="•"/>
            </a:pPr>
            <a:r>
              <a:rPr lang="en-US" sz="2400">
                <a:latin typeface="Arial"/>
                <a:ea typeface="+mn-lt"/>
                <a:cs typeface="+mn-lt"/>
              </a:rPr>
              <a:t>Always select cold or frozen </a:t>
            </a:r>
            <a:r>
              <a:rPr lang="en-US" sz="2400">
                <a:latin typeface="Arial"/>
                <a:cs typeface="Calibri" panose="020F0502020204030204"/>
              </a:rPr>
              <a:t>items</a:t>
            </a:r>
            <a:r>
              <a:rPr lang="en-US" sz="2400">
                <a:latin typeface="Arial"/>
                <a:ea typeface="+mn-lt"/>
                <a:cs typeface="+mn-lt"/>
              </a:rPr>
              <a:t> at the end of your shopping trip.</a:t>
            </a:r>
            <a:endParaRPr lang="en-US" sz="2400">
              <a:latin typeface="Arial"/>
              <a:cs typeface="Calibri"/>
            </a:endParaRPr>
          </a:p>
          <a:p>
            <a:pPr marL="285750" indent="-285750">
              <a:lnSpc>
                <a:spcPct val="150000"/>
              </a:lnSpc>
              <a:buClr>
                <a:srgbClr val="FF0000"/>
              </a:buClr>
              <a:buFont typeface="Arial"/>
              <a:buChar char="•"/>
            </a:pPr>
            <a:r>
              <a:rPr lang="en-US" sz="2400">
                <a:latin typeface="Arial"/>
                <a:ea typeface="+mn-lt"/>
                <a:cs typeface="+mn-lt"/>
              </a:rPr>
              <a:t>Inspect fruits and vegetables closely, avoiding bruises.</a:t>
            </a:r>
          </a:p>
          <a:p>
            <a:pPr marL="285750" indent="-285750">
              <a:lnSpc>
                <a:spcPct val="150000"/>
              </a:lnSpc>
              <a:buClr>
                <a:srgbClr val="FF0000"/>
              </a:buClr>
              <a:buFont typeface="Arial"/>
              <a:buChar char="•"/>
            </a:pPr>
            <a:r>
              <a:rPr lang="en-US" sz="2400">
                <a:latin typeface="Arial"/>
                <a:cs typeface="Calibri"/>
              </a:rPr>
              <a:t>Ensure ready to eat foods </a:t>
            </a:r>
            <a:r>
              <a:rPr lang="en-US" sz="2400">
                <a:latin typeface="Arial"/>
                <a:ea typeface="+mn-lt"/>
                <a:cs typeface="+mn-lt"/>
              </a:rPr>
              <a:t>have been properly refrigerated at 4°C or below.</a:t>
            </a:r>
          </a:p>
          <a:p>
            <a:pPr marL="285750" indent="-285750">
              <a:lnSpc>
                <a:spcPct val="150000"/>
              </a:lnSpc>
              <a:buClr>
                <a:srgbClr val="FF0000"/>
              </a:buClr>
              <a:buFont typeface="Arial"/>
              <a:buChar char="•"/>
            </a:pPr>
            <a:r>
              <a:rPr lang="en-US" sz="2400">
                <a:latin typeface="Arial"/>
                <a:ea typeface="+mn-lt"/>
                <a:cs typeface="+mn-lt"/>
              </a:rPr>
              <a:t>Keep fresh fruits and vegetables separate from meat, poultry, and seafood in your shopping cart and bags.</a:t>
            </a:r>
          </a:p>
          <a:p>
            <a:pPr marL="285750" indent="-285750">
              <a:lnSpc>
                <a:spcPct val="150000"/>
              </a:lnSpc>
              <a:buClr>
                <a:srgbClr val="FF0000"/>
              </a:buClr>
              <a:buFont typeface="Arial"/>
              <a:buChar char="•"/>
            </a:pPr>
            <a:r>
              <a:rPr lang="en-US" sz="2400">
                <a:latin typeface="Arial"/>
                <a:ea typeface="+mn-lt"/>
                <a:cs typeface="+mn-lt"/>
              </a:rPr>
              <a:t>Regularly clean your reusable grocery bags.</a:t>
            </a:r>
            <a:endParaRPr lang="en-US" sz="2400">
              <a:latin typeface="Arial"/>
              <a:cs typeface="Calibri"/>
            </a:endParaRPr>
          </a:p>
        </p:txBody>
      </p:sp>
      <p:pic>
        <p:nvPicPr>
          <p:cNvPr id="6" name="Picture 5">
            <a:extLst>
              <a:ext uri="{FF2B5EF4-FFF2-40B4-BE49-F238E27FC236}">
                <a16:creationId xmlns:a16="http://schemas.microsoft.com/office/drawing/2014/main" id="{AD57EAB6-7E40-E412-BDD5-DD123B3D1CB8}"/>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1945" y="5552477"/>
            <a:ext cx="2332152" cy="905562"/>
          </a:xfrm>
          <a:prstGeom prst="rect">
            <a:avLst/>
          </a:prstGeom>
        </p:spPr>
      </p:pic>
      <p:pic>
        <p:nvPicPr>
          <p:cNvPr id="14" name="Audio 13">
            <a:extLst>
              <a:ext uri="{FF2B5EF4-FFF2-40B4-BE49-F238E27FC236}">
                <a16:creationId xmlns:a16="http://schemas.microsoft.com/office/drawing/2014/main" id="{6DF004E9-E9C3-C5C8-C975-36A06231345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612880381"/>
      </p:ext>
    </p:extLst>
  </p:cSld>
  <p:clrMapOvr>
    <a:masterClrMapping/>
  </p:clrMapOvr>
  <mc:AlternateContent xmlns:mc="http://schemas.openxmlformats.org/markup-compatibility/2006" xmlns:p14="http://schemas.microsoft.com/office/powerpoint/2010/main">
    <mc:Choice Requires="p14">
      <p:transition spd="slow" p14:dur="2000" advTm="48470"/>
    </mc:Choice>
    <mc:Fallback xmlns="">
      <p:transition spd="slow" advTm="48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A6F931D-C3FA-4AE9-8575-256D9BF7C573}"/>
              </a:ext>
              <a:ext uri="{C183D7F6-B498-43B3-948B-1728B52AA6E4}">
                <adec:decorative xmlns:adec="http://schemas.microsoft.com/office/drawing/2017/decorative" val="1"/>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3" descr="Slide Title: Participant Orientation">
            <a:extLst>
              <a:ext uri="{FF2B5EF4-FFF2-40B4-BE49-F238E27FC236}">
                <a16:creationId xmlns:a16="http://schemas.microsoft.com/office/drawing/2014/main" id="{337C8174-A8CF-44AB-BE6B-B0C8A8AC2095}"/>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3031D8AB-2101-4330-8C31-1D0C536C140F}"/>
              </a:ext>
              <a:ext uri="{C183D7F6-B498-43B3-948B-1728B52AA6E4}">
                <adec:decorative xmlns:adec="http://schemas.microsoft.com/office/drawing/2017/decorative" val="1"/>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9" name="Picture 8">
            <a:extLst>
              <a:ext uri="{FF2B5EF4-FFF2-40B4-BE49-F238E27FC236}">
                <a16:creationId xmlns:a16="http://schemas.microsoft.com/office/drawing/2014/main" id="{CF6BE46E-76C3-4BE7-A763-391933313160}"/>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descr="Safe food handling: Danger Zone​&#10;&#10;Temperature zone where bacteria grow most rapidly &#10;Between 4°C and 60°C (40°F and 140°F) ​​&#10;Keep refrigerated, frozen and cooked food out of this zone ​​&#10;Foods in this zone for more than 2 hours are not safe to eat ​&#10;Keep cold food at or below 4°C and hot foods above 60°C for holding purposes ​​&#10;How would you help to keep foods out of the ‘danger zone’?​">
            <a:extLst>
              <a:ext uri="{FF2B5EF4-FFF2-40B4-BE49-F238E27FC236}">
                <a16:creationId xmlns:a16="http://schemas.microsoft.com/office/drawing/2014/main" id="{FD500384-7762-4765-9433-07C4D3CF214E}"/>
              </a:ext>
            </a:extLst>
          </p:cNvPr>
          <p:cNvSpPr txBox="1"/>
          <p:nvPr/>
        </p:nvSpPr>
        <p:spPr>
          <a:xfrm>
            <a:off x="3627094" y="1447022"/>
            <a:ext cx="4410104" cy="56938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fontAlgn="base">
              <a:buClr>
                <a:srgbClr val="FF0000"/>
              </a:buClr>
              <a:buFont typeface="Arial" panose="020B0604020202020204" pitchFamily="34" charset="0"/>
              <a:buChar char="•"/>
            </a:pPr>
            <a:r>
              <a:rPr lang="en-US" sz="2000">
                <a:latin typeface="Arial" panose="020B0604020202020204" pitchFamily="34" charset="0"/>
                <a:cs typeface="Arial" panose="020B0604020202020204" pitchFamily="34" charset="0"/>
              </a:rPr>
              <a:t>Temperature zone where bacteria grow most rapidly ​</a:t>
            </a:r>
          </a:p>
          <a:p>
            <a:pPr fontAlgn="base">
              <a:buClr>
                <a:srgbClr val="FF0000"/>
              </a:buClr>
            </a:pPr>
            <a:endParaRPr lang="en-US" sz="1100">
              <a:latin typeface="Arial" panose="020B0604020202020204" pitchFamily="34" charset="0"/>
              <a:cs typeface="Arial" panose="020B0604020202020204" pitchFamily="34" charset="0"/>
            </a:endParaRPr>
          </a:p>
          <a:p>
            <a:pPr marL="342900" indent="-342900" fontAlgn="base">
              <a:buClr>
                <a:srgbClr val="FF0000"/>
              </a:buClr>
              <a:buFont typeface="Arial" panose="020B0604020202020204" pitchFamily="34" charset="0"/>
              <a:buChar char="•"/>
            </a:pPr>
            <a:r>
              <a:rPr lang="en-US" sz="2000">
                <a:latin typeface="Arial" panose="020B0604020202020204" pitchFamily="34" charset="0"/>
                <a:cs typeface="Arial" panose="020B0604020202020204" pitchFamily="34" charset="0"/>
              </a:rPr>
              <a:t>Between 4°C and 60°C (40°F and 140°F) ​</a:t>
            </a:r>
          </a:p>
          <a:p>
            <a:pPr fontAlgn="base">
              <a:buClr>
                <a:srgbClr val="FF0000"/>
              </a:buClr>
            </a:pPr>
            <a:endParaRPr lang="en-US" sz="1100">
              <a:latin typeface="Arial" panose="020B0604020202020204" pitchFamily="34" charset="0"/>
              <a:cs typeface="Arial" panose="020B0604020202020204" pitchFamily="34" charset="0"/>
            </a:endParaRPr>
          </a:p>
          <a:p>
            <a:pPr marL="342900" indent="-342900" fontAlgn="base">
              <a:buClr>
                <a:srgbClr val="FF0000"/>
              </a:buClr>
              <a:buFont typeface="Arial" panose="020B0604020202020204" pitchFamily="34" charset="0"/>
              <a:buChar char="•"/>
            </a:pPr>
            <a:r>
              <a:rPr lang="en-US" sz="2000">
                <a:latin typeface="Arial" panose="020B0604020202020204" pitchFamily="34" charset="0"/>
                <a:cs typeface="Arial" panose="020B0604020202020204" pitchFamily="34" charset="0"/>
              </a:rPr>
              <a:t>Keep refrigerated, frozen and cooked food out of this zone ​</a:t>
            </a:r>
          </a:p>
          <a:p>
            <a:pPr fontAlgn="base">
              <a:buClr>
                <a:srgbClr val="FF0000"/>
              </a:buClr>
            </a:pPr>
            <a:endParaRPr lang="en-US" sz="1100">
              <a:latin typeface="Arial" panose="020B0604020202020204" pitchFamily="34" charset="0"/>
              <a:cs typeface="Arial" panose="020B0604020202020204" pitchFamily="34" charset="0"/>
            </a:endParaRPr>
          </a:p>
          <a:p>
            <a:pPr marL="342900" indent="-342900" fontAlgn="base">
              <a:buClr>
                <a:srgbClr val="FF0000"/>
              </a:buClr>
              <a:buFont typeface="Arial" panose="020B0604020202020204" pitchFamily="34" charset="0"/>
              <a:buChar char="•"/>
            </a:pPr>
            <a:r>
              <a:rPr lang="en-US" sz="2000">
                <a:latin typeface="Arial" panose="020B0604020202020204" pitchFamily="34" charset="0"/>
                <a:cs typeface="Arial" panose="020B0604020202020204" pitchFamily="34" charset="0"/>
              </a:rPr>
              <a:t>Foods in this zone for more than 2 hours are </a:t>
            </a:r>
            <a:r>
              <a:rPr lang="en-US" sz="2000" u="sng">
                <a:latin typeface="Arial" panose="020B0604020202020204" pitchFamily="34" charset="0"/>
                <a:cs typeface="Arial" panose="020B0604020202020204" pitchFamily="34" charset="0"/>
              </a:rPr>
              <a:t>not safe to eat</a:t>
            </a:r>
            <a:r>
              <a:rPr lang="en-US" sz="2000">
                <a:latin typeface="Arial" panose="020B0604020202020204" pitchFamily="34" charset="0"/>
                <a:cs typeface="Arial" panose="020B0604020202020204" pitchFamily="34" charset="0"/>
              </a:rPr>
              <a:t> </a:t>
            </a:r>
          </a:p>
          <a:p>
            <a:pPr fontAlgn="base">
              <a:buClr>
                <a:srgbClr val="FF0000"/>
              </a:buClr>
            </a:pPr>
            <a:endParaRPr lang="en-US" sz="1100">
              <a:latin typeface="Arial" panose="020B0604020202020204" pitchFamily="34" charset="0"/>
              <a:cs typeface="Arial" panose="020B0604020202020204" pitchFamily="34" charset="0"/>
            </a:endParaRPr>
          </a:p>
          <a:p>
            <a:pPr marL="342900" indent="-342900" fontAlgn="base">
              <a:buClr>
                <a:srgbClr val="FF0000"/>
              </a:buClr>
              <a:buFont typeface="Arial" panose="020B0604020202020204" pitchFamily="34" charset="0"/>
              <a:buChar char="•"/>
            </a:pPr>
            <a:r>
              <a:rPr lang="en-US" sz="2000">
                <a:latin typeface="Arial" panose="020B0604020202020204" pitchFamily="34" charset="0"/>
                <a:cs typeface="Arial" panose="020B0604020202020204" pitchFamily="34" charset="0"/>
              </a:rPr>
              <a:t>Keep cold food at or below 4°C and hot foods above 60°C for holding purposes ​</a:t>
            </a:r>
          </a:p>
          <a:p>
            <a:pPr fontAlgn="base">
              <a:buClr>
                <a:srgbClr val="FF0000"/>
              </a:buClr>
            </a:pPr>
            <a:endParaRPr lang="en-US" sz="1100">
              <a:latin typeface="Arial" panose="020B0604020202020204" pitchFamily="34" charset="0"/>
              <a:cs typeface="Arial" panose="020B0604020202020204" pitchFamily="34" charset="0"/>
            </a:endParaRPr>
          </a:p>
          <a:p>
            <a:pPr marL="342900" indent="-342900" fontAlgn="base">
              <a:buClr>
                <a:srgbClr val="FF0000"/>
              </a:buClr>
              <a:buFont typeface="Arial" panose="020B0604020202020204" pitchFamily="34" charset="0"/>
              <a:buChar char="•"/>
            </a:pPr>
            <a:r>
              <a:rPr lang="en-US" sz="2000">
                <a:latin typeface="Arial" panose="020B0604020202020204" pitchFamily="34" charset="0"/>
                <a:cs typeface="Arial" panose="020B0604020202020204" pitchFamily="34" charset="0"/>
              </a:rPr>
              <a:t>How would you help to keep foods out of the ‘danger zone’?​</a:t>
            </a:r>
          </a:p>
          <a:p>
            <a:pPr fontAlgn="base">
              <a:buClr>
                <a:srgbClr val="FF0000"/>
              </a:buClr>
            </a:pPr>
            <a:r>
              <a:rPr lang="en-US" sz="2000"/>
              <a:t>​</a:t>
            </a:r>
            <a:br>
              <a:rPr lang="en-US" sz="2000"/>
            </a:br>
            <a:endParaRPr lang="en-US" sz="2000">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C7D24C9F-ACD3-47BF-BCF3-A6823FDF3586}"/>
              </a:ext>
              <a:ext uri="{C183D7F6-B498-43B3-948B-1728B52AA6E4}">
                <adec:decorative xmlns:adec="http://schemas.microsoft.com/office/drawing/2017/decorative" val="1"/>
              </a:ext>
            </a:extLst>
          </p:cNvPr>
          <p:cNvSpPr/>
          <p:nvPr/>
        </p:nvSpPr>
        <p:spPr>
          <a:xfrm>
            <a:off x="4725233" y="599690"/>
            <a:ext cx="6623929" cy="535531"/>
          </a:xfrm>
          <a:prstGeom prst="rect">
            <a:avLst/>
          </a:prstGeom>
        </p:spPr>
        <p:txBody>
          <a:bodyPr wrap="none" lIns="91440" tIns="45720" rIns="91440" bIns="45720" anchor="t">
            <a:spAutoFit/>
          </a:bodyPr>
          <a:lstStyle/>
          <a:p>
            <a:pPr algn="ctr" defTabSz="914400">
              <a:lnSpc>
                <a:spcPct val="90000"/>
              </a:lnSpc>
              <a:spcAft>
                <a:spcPts val="600"/>
              </a:spcAft>
              <a:defRPr/>
            </a:pPr>
            <a:r>
              <a:rPr lang="en-CA" sz="3200" b="1">
                <a:solidFill>
                  <a:srgbClr val="E41617"/>
                </a:solidFill>
                <a:latin typeface="Arial"/>
                <a:cs typeface="Arial"/>
              </a:rPr>
              <a:t>Safe food handling: Danger Zone</a:t>
            </a:r>
            <a:endParaRPr lang="en-US" sz="2800">
              <a:solidFill>
                <a:srgbClr val="E41617"/>
              </a:solidFill>
              <a:latin typeface="Arial" pitchFamily="34" charset="0"/>
              <a:cs typeface="Arial" pitchFamily="34" charset="0"/>
            </a:endParaRPr>
          </a:p>
        </p:txBody>
      </p:sp>
      <p:pic>
        <p:nvPicPr>
          <p:cNvPr id="4" name="Picture 3">
            <a:extLst>
              <a:ext uri="{FF2B5EF4-FFF2-40B4-BE49-F238E27FC236}">
                <a16:creationId xmlns:a16="http://schemas.microsoft.com/office/drawing/2014/main" id="{7ADCC035-EEB5-1621-139C-C90B7378E787}"/>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9945" y="5599611"/>
            <a:ext cx="2332152" cy="905562"/>
          </a:xfrm>
          <a:prstGeom prst="rect">
            <a:avLst/>
          </a:prstGeom>
        </p:spPr>
      </p:pic>
      <p:pic>
        <p:nvPicPr>
          <p:cNvPr id="8" name="Audio 7">
            <a:extLst>
              <a:ext uri="{FF2B5EF4-FFF2-40B4-BE49-F238E27FC236}">
                <a16:creationId xmlns:a16="http://schemas.microsoft.com/office/drawing/2014/main" id="{027580B4-FD43-E1B6-95E0-928732AB885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pic>
        <p:nvPicPr>
          <p:cNvPr id="5" name="Picture 4" descr="Hot holding zone is above 60 degrees Celsius or 140 degrees Fahrenheit.&#10;Keep food out of the danger zone. Bacteria multiply fast between 4 and 60 degrees Celsius or 40 and 140 degrees Fahrenheit.&#10;Cold holding zone is below 4 degrees Celsius or 40 degrees Fahrenheit. Slow bacterial growth. ">
            <a:extLst>
              <a:ext uri="{FF2B5EF4-FFF2-40B4-BE49-F238E27FC236}">
                <a16:creationId xmlns:a16="http://schemas.microsoft.com/office/drawing/2014/main" id="{B50E2E9D-294E-1C54-5D3E-5CE4288DEB9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994025" y="1452113"/>
            <a:ext cx="3708929" cy="4442605"/>
          </a:xfrm>
          <a:prstGeom prst="rect">
            <a:avLst/>
          </a:prstGeom>
        </p:spPr>
      </p:pic>
    </p:spTree>
    <p:extLst>
      <p:ext uri="{BB962C8B-B14F-4D97-AF65-F5344CB8AC3E}">
        <p14:creationId xmlns:p14="http://schemas.microsoft.com/office/powerpoint/2010/main" val="3726722665"/>
      </p:ext>
    </p:extLst>
  </p:cSld>
  <p:clrMapOvr>
    <a:masterClrMapping/>
  </p:clrMapOvr>
  <mc:AlternateContent xmlns:mc="http://schemas.openxmlformats.org/markup-compatibility/2006" xmlns:p14="http://schemas.microsoft.com/office/powerpoint/2010/main">
    <mc:Choice Requires="p14">
      <p:transition spd="slow" p14:dur="2000" advTm="56815"/>
    </mc:Choice>
    <mc:Fallback xmlns="">
      <p:transition spd="slow" advTm="56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D8A21A7-3B56-408C-8321-B0CD6F8BA880}"/>
              </a:ext>
              <a:ext uri="{C183D7F6-B498-43B3-948B-1728B52AA6E4}">
                <adec:decorative xmlns:adec="http://schemas.microsoft.com/office/drawing/2017/decorative" val="1"/>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ectangle 3" descr="Slide Title: Participant Orientation">
            <a:extLst>
              <a:ext uri="{FF2B5EF4-FFF2-40B4-BE49-F238E27FC236}">
                <a16:creationId xmlns:a16="http://schemas.microsoft.com/office/drawing/2014/main" id="{83D0CF22-2335-4597-85D5-82D590CABE79}"/>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4A3FE4BA-F3EA-4663-8805-7DC0F024BAEA}"/>
              </a:ext>
              <a:ext uri="{C183D7F6-B498-43B3-948B-1728B52AA6E4}">
                <adec:decorative xmlns:adec="http://schemas.microsoft.com/office/drawing/2017/decorative" val="1"/>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0" name="Content Placeholder 4">
            <a:hlinkClick r:id="rId5"/>
            <a:extLs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5400000">
            <a:off x="1021155" y="2051360"/>
            <a:ext cx="1183964" cy="2755281"/>
          </a:xfrm>
          <a:prstGeom prst="rect">
            <a:avLst/>
          </a:prstGeom>
        </p:spPr>
      </p:pic>
      <p:sp>
        <p:nvSpPr>
          <p:cNvPr id="12" name="Text Box 18" descr="Safe food handling: Eggs​&#10;Choose Grade A, refrigerated eggs with clean, un-cracked shells​&#10;Store in the coldest part of the refrigerator​&#10;Wash hands before and after handling eggs​&#10;Cook eggs thoroughly until both the yolk and white are firm and not runny (internal temperature of at least 74°C/165°F). ​&#10;Follow proper cleaning and sanitizing techniques to avoid cross-contamination.​"/>
          <p:cNvSpPr txBox="1"/>
          <p:nvPr/>
        </p:nvSpPr>
        <p:spPr>
          <a:xfrm>
            <a:off x="3393881" y="375101"/>
            <a:ext cx="8338995" cy="6159654"/>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CA" sz="3200" b="1" i="0" u="none" strike="noStrike" kern="1200" cap="none" spc="0" normalizeH="0" baseline="0" noProof="0">
                <a:ln>
                  <a:noFill/>
                </a:ln>
                <a:solidFill>
                  <a:srgbClr val="E41617"/>
                </a:solidFill>
                <a:effectLst/>
                <a:uLnTx/>
                <a:uFillTx/>
                <a:latin typeface="Arial"/>
                <a:ea typeface="Calibri"/>
                <a:cs typeface="Arial"/>
              </a:rPr>
              <a:t>Safe food </a:t>
            </a:r>
            <a:r>
              <a:rPr lang="en-CA" sz="3200" b="1">
                <a:solidFill>
                  <a:srgbClr val="E41617"/>
                </a:solidFill>
                <a:latin typeface="Arial"/>
                <a:ea typeface="Calibri"/>
                <a:cs typeface="Arial"/>
              </a:rPr>
              <a:t>h</a:t>
            </a:r>
            <a:r>
              <a:rPr kumimoji="0" lang="en-CA" sz="3200" b="1" i="0" u="none" strike="noStrike" kern="1200" cap="none" spc="0" normalizeH="0" baseline="0" noProof="0">
                <a:ln>
                  <a:noFill/>
                </a:ln>
                <a:solidFill>
                  <a:srgbClr val="E41617"/>
                </a:solidFill>
                <a:effectLst/>
                <a:uLnTx/>
                <a:uFillTx/>
                <a:latin typeface="Arial"/>
                <a:ea typeface="Calibri"/>
                <a:cs typeface="Arial"/>
              </a:rPr>
              <a:t>andling: </a:t>
            </a:r>
            <a:r>
              <a:rPr lang="en-CA" sz="3200" b="1">
                <a:solidFill>
                  <a:srgbClr val="E41617"/>
                </a:solidFill>
                <a:latin typeface="Arial"/>
                <a:ea typeface="Calibri"/>
                <a:cs typeface="Arial"/>
              </a:rPr>
              <a:t>Eggs</a:t>
            </a:r>
            <a:endParaRPr lang="en-US"/>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CA" sz="900" b="0" i="0" u="none" strike="noStrike" kern="1200" cap="none" spc="0" normalizeH="0" baseline="0" noProof="0">
              <a:ln>
                <a:noFill/>
              </a:ln>
              <a:solidFill>
                <a:srgbClr val="E41617"/>
              </a:solidFill>
              <a:effectLst/>
              <a:uLnTx/>
              <a:uFillTx/>
              <a:latin typeface="Arial" panose="020B0604020202020204" pitchFamily="34" charset="0"/>
              <a:ea typeface="Calibri" panose="020F0502020204030204" pitchFamily="34" charset="0"/>
              <a:cs typeface="Arial" panose="020B0604020202020204" pitchFamily="34" charset="0"/>
            </a:endParaRPr>
          </a:p>
          <a:p>
            <a:pPr marL="571500" indent="-342900" defTabSz="914400">
              <a:lnSpc>
                <a:spcPct val="107000"/>
              </a:lnSpc>
              <a:spcBef>
                <a:spcPts val="600"/>
              </a:spcBef>
              <a:spcAft>
                <a:spcPts val="1200"/>
              </a:spcAft>
              <a:buClr>
                <a:srgbClr val="E41617"/>
              </a:buClr>
              <a:buFont typeface="Arial" panose="020B0604020202020204" pitchFamily="34" charset="0"/>
              <a:buChar char="•"/>
              <a:defRPr/>
            </a:pPr>
            <a:r>
              <a:rPr kumimoji="0" lang="en-CA" sz="2200" b="0" i="0" u="none" strike="noStrike" kern="1200" cap="none" spc="0" normalizeH="0" baseline="0" noProof="0">
                <a:ln>
                  <a:noFill/>
                </a:ln>
                <a:solidFill>
                  <a:prstClr val="black"/>
                </a:solidFill>
                <a:effectLst/>
                <a:uLnTx/>
                <a:uFillTx/>
                <a:latin typeface="Arial"/>
                <a:ea typeface="Calibri"/>
                <a:cs typeface="Arial"/>
              </a:rPr>
              <a:t>Choose </a:t>
            </a:r>
            <a:r>
              <a:rPr lang="en-CA" sz="2200">
                <a:solidFill>
                  <a:prstClr val="black"/>
                </a:solidFill>
                <a:latin typeface="Arial"/>
                <a:ea typeface="Calibri"/>
                <a:cs typeface="Arial"/>
              </a:rPr>
              <a:t>only graded</a:t>
            </a:r>
            <a:r>
              <a:rPr kumimoji="0" lang="en-CA" sz="2200" b="0" i="0" u="none" strike="noStrike" kern="1200" cap="none" spc="0" normalizeH="0" baseline="0" noProof="0">
                <a:ln>
                  <a:noFill/>
                </a:ln>
                <a:solidFill>
                  <a:prstClr val="black"/>
                </a:solidFill>
                <a:effectLst/>
                <a:uLnTx/>
                <a:uFillTx/>
                <a:latin typeface="Arial"/>
                <a:ea typeface="Calibri"/>
                <a:cs typeface="Arial"/>
              </a:rPr>
              <a:t>, refrigerated eggs with clean, un-cracked shells</a:t>
            </a:r>
            <a:endParaRPr lang="en-CA" sz="2200" b="0" i="0" u="none" strike="noStrike" kern="1200" cap="none" spc="0" normalizeH="0" baseline="0" noProof="0">
              <a:ln>
                <a:noFill/>
              </a:ln>
              <a:solidFill>
                <a:prstClr val="black"/>
              </a:solidFill>
              <a:effectLst/>
              <a:uLnTx/>
              <a:uFillTx/>
              <a:latin typeface="Arial"/>
              <a:ea typeface="Calibri"/>
              <a:cs typeface="Arial"/>
            </a:endParaRPr>
          </a:p>
          <a:p>
            <a:pPr marL="571500" marR="0" lvl="0" indent="-342900" algn="l" defTabSz="914400" rtl="0" eaLnBrk="1" fontAlgn="auto" latinLnBrk="0" hangingPunct="1">
              <a:lnSpc>
                <a:spcPct val="107000"/>
              </a:lnSpc>
              <a:spcBef>
                <a:spcPts val="600"/>
              </a:spcBef>
              <a:spcAft>
                <a:spcPts val="1200"/>
              </a:spcAft>
              <a:buClr>
                <a:srgbClr val="E41617"/>
              </a:buClr>
              <a:buSzTx/>
              <a:buFont typeface="Arial" panose="020B0604020202020204" pitchFamily="34" charset="0"/>
              <a:buChar char="•"/>
              <a:tabLst/>
              <a:defRPr/>
            </a:pPr>
            <a:r>
              <a:rPr kumimoji="0" lang="en-CA" sz="2200" b="0" i="0" u="none" strike="noStrike" kern="1200" cap="none" spc="0" normalizeH="0" baseline="0" noProof="0">
                <a:ln>
                  <a:noFill/>
                </a:ln>
                <a:solidFill>
                  <a:prstClr val="black"/>
                </a:solidFill>
                <a:effectLst/>
                <a:uLnTx/>
                <a:uFillTx/>
                <a:latin typeface="Arial"/>
                <a:ea typeface="Calibri"/>
                <a:cs typeface="Arial"/>
              </a:rPr>
              <a:t>Store in the coldest part of the refrigerator</a:t>
            </a:r>
            <a:endParaRPr lang="en-CA" sz="2200" b="0" i="0" u="none" strike="noStrike" kern="1200" cap="none" spc="0" normalizeH="0" baseline="0" noProof="0">
              <a:ln>
                <a:noFill/>
              </a:ln>
              <a:solidFill>
                <a:prstClr val="black"/>
              </a:solidFill>
              <a:effectLst/>
              <a:uLnTx/>
              <a:uFillTx/>
              <a:latin typeface="Arial"/>
              <a:ea typeface="Calibri"/>
              <a:cs typeface="Arial"/>
            </a:endParaRPr>
          </a:p>
          <a:p>
            <a:pPr marL="571500" marR="0" lvl="0" indent="-342900" algn="l" defTabSz="914400" rtl="0" eaLnBrk="1" fontAlgn="auto" latinLnBrk="0" hangingPunct="1">
              <a:lnSpc>
                <a:spcPct val="107000"/>
              </a:lnSpc>
              <a:spcBef>
                <a:spcPts val="600"/>
              </a:spcBef>
              <a:spcAft>
                <a:spcPts val="1200"/>
              </a:spcAft>
              <a:buClr>
                <a:srgbClr val="E41617"/>
              </a:buClr>
              <a:buSzTx/>
              <a:buFont typeface="Arial" panose="020B0604020202020204" pitchFamily="34" charset="0"/>
              <a:buChar char="•"/>
              <a:tabLst/>
              <a:defRPr/>
            </a:pPr>
            <a:r>
              <a:rPr kumimoji="0" lang="en-CA" sz="2200" b="0" i="0" u="none" strike="noStrike" kern="1200" cap="none" spc="0" normalizeH="0" baseline="0" noProof="0">
                <a:ln>
                  <a:noFill/>
                </a:ln>
                <a:solidFill>
                  <a:prstClr val="black"/>
                </a:solidFill>
                <a:effectLst/>
                <a:uLnTx/>
                <a:uFillTx/>
                <a:latin typeface="Arial"/>
                <a:ea typeface="Calibri"/>
                <a:cs typeface="Arial"/>
              </a:rPr>
              <a:t>Wash hands </a:t>
            </a:r>
            <a:r>
              <a:rPr kumimoji="0" lang="en-CA" sz="2200" b="0" i="0" u="sng" strike="noStrike" kern="1200" cap="none" spc="0" normalizeH="0" baseline="0" noProof="0">
                <a:ln>
                  <a:noFill/>
                </a:ln>
                <a:solidFill>
                  <a:prstClr val="black"/>
                </a:solidFill>
                <a:effectLst/>
                <a:uLnTx/>
                <a:uFillTx/>
                <a:latin typeface="Arial"/>
                <a:ea typeface="Calibri"/>
                <a:cs typeface="Arial"/>
              </a:rPr>
              <a:t>before </a:t>
            </a:r>
            <a:r>
              <a:rPr kumimoji="0" lang="en-CA" sz="2200" b="0" i="0" u="none" strike="noStrike" kern="1200" cap="none" spc="0" normalizeH="0" baseline="0" noProof="0">
                <a:ln>
                  <a:noFill/>
                </a:ln>
                <a:solidFill>
                  <a:prstClr val="black"/>
                </a:solidFill>
                <a:effectLst/>
                <a:uLnTx/>
                <a:uFillTx/>
                <a:latin typeface="Arial"/>
                <a:ea typeface="Calibri"/>
                <a:cs typeface="Arial"/>
              </a:rPr>
              <a:t>and </a:t>
            </a:r>
            <a:r>
              <a:rPr kumimoji="0" lang="en-CA" sz="2200" b="0" i="0" u="sng" strike="noStrike" kern="1200" cap="none" spc="0" normalizeH="0" baseline="0" noProof="0">
                <a:ln>
                  <a:noFill/>
                </a:ln>
                <a:solidFill>
                  <a:prstClr val="black"/>
                </a:solidFill>
                <a:effectLst/>
                <a:uLnTx/>
                <a:uFillTx/>
                <a:latin typeface="Arial"/>
                <a:ea typeface="Calibri"/>
                <a:cs typeface="Arial"/>
              </a:rPr>
              <a:t>after</a:t>
            </a:r>
            <a:r>
              <a:rPr kumimoji="0" lang="en-CA" sz="2200" b="0" i="0" u="none" strike="noStrike" kern="1200" cap="none" spc="0" normalizeH="0" baseline="0" noProof="0">
                <a:ln>
                  <a:noFill/>
                </a:ln>
                <a:solidFill>
                  <a:prstClr val="black"/>
                </a:solidFill>
                <a:effectLst/>
                <a:uLnTx/>
                <a:uFillTx/>
                <a:latin typeface="Arial"/>
                <a:ea typeface="Calibri"/>
                <a:cs typeface="Arial"/>
              </a:rPr>
              <a:t> handling eggs</a:t>
            </a:r>
            <a:endParaRPr lang="en-CA" sz="2200" b="0" i="0" u="none" strike="noStrike" kern="1200" cap="none" spc="0" normalizeH="0" baseline="0" noProof="0">
              <a:ln>
                <a:noFill/>
              </a:ln>
              <a:solidFill>
                <a:prstClr val="black"/>
              </a:solidFill>
              <a:effectLst/>
              <a:uLnTx/>
              <a:uFillTx/>
              <a:latin typeface="Arial"/>
              <a:ea typeface="Calibri"/>
              <a:cs typeface="Arial"/>
            </a:endParaRPr>
          </a:p>
          <a:p>
            <a:pPr marL="571500" indent="-342900" defTabSz="914400">
              <a:lnSpc>
                <a:spcPct val="107000"/>
              </a:lnSpc>
              <a:spcBef>
                <a:spcPts val="600"/>
              </a:spcBef>
              <a:spcAft>
                <a:spcPts val="1200"/>
              </a:spcAft>
              <a:buClr>
                <a:srgbClr val="E41617"/>
              </a:buClr>
              <a:buFont typeface="Arial" panose="020B0604020202020204" pitchFamily="34" charset="0"/>
              <a:buChar char="•"/>
              <a:defRPr/>
            </a:pPr>
            <a:r>
              <a:rPr lang="en-CA" sz="2200">
                <a:solidFill>
                  <a:prstClr val="black"/>
                </a:solidFill>
                <a:latin typeface="Arial"/>
                <a:ea typeface="Calibri"/>
                <a:cs typeface="Arial"/>
              </a:rPr>
              <a:t>C</a:t>
            </a:r>
            <a:r>
              <a:rPr lang="en-CA" sz="2200">
                <a:latin typeface="Arial"/>
                <a:ea typeface="Calibri"/>
                <a:cs typeface="Arial"/>
              </a:rPr>
              <a:t>ook eggs thoroughly </a:t>
            </a:r>
            <a:r>
              <a:rPr lang="en-US" sz="2200">
                <a:latin typeface="Arial"/>
                <a:ea typeface="Calibri"/>
                <a:cs typeface="Arial"/>
              </a:rPr>
              <a:t>until both the yolk and white are firm and not runny </a:t>
            </a:r>
            <a:r>
              <a:rPr lang="en-US" sz="2200" i="1">
                <a:latin typeface="Arial"/>
                <a:ea typeface="Calibri"/>
                <a:cs typeface="Arial"/>
              </a:rPr>
              <a:t>(</a:t>
            </a:r>
            <a:r>
              <a:rPr lang="en-CA" sz="2200" i="1">
                <a:latin typeface="Arial"/>
                <a:ea typeface="Calibri"/>
                <a:cs typeface="Arial"/>
              </a:rPr>
              <a:t>internal </a:t>
            </a:r>
            <a:r>
              <a:rPr kumimoji="0" lang="en-CA" sz="2200" b="0" i="1" strike="noStrike" kern="1200" cap="none" spc="0" normalizeH="0" baseline="0" noProof="0">
                <a:ln>
                  <a:noFill/>
                </a:ln>
                <a:effectLst/>
                <a:uLnTx/>
                <a:uFillTx/>
                <a:latin typeface="Arial"/>
                <a:ea typeface="Calibri"/>
                <a:cs typeface="Arial"/>
              </a:rPr>
              <a:t>temperature of at least 74°C/165°F). </a:t>
            </a:r>
            <a:endParaRPr lang="en-CA" sz="2200" b="0" i="1" strike="noStrike" kern="1200" cap="none" spc="0" normalizeH="0" baseline="0" noProof="0">
              <a:ln>
                <a:noFill/>
              </a:ln>
              <a:effectLst/>
              <a:uLnTx/>
              <a:uFillTx/>
              <a:latin typeface="Arial"/>
              <a:ea typeface="Calibri"/>
              <a:cs typeface="Arial"/>
            </a:endParaRPr>
          </a:p>
          <a:p>
            <a:pPr marL="571500" marR="0" lvl="0" indent="-342900" algn="l" defTabSz="914400" rtl="0" eaLnBrk="1" fontAlgn="auto" latinLnBrk="0" hangingPunct="1">
              <a:lnSpc>
                <a:spcPct val="107000"/>
              </a:lnSpc>
              <a:spcBef>
                <a:spcPts val="600"/>
              </a:spcBef>
              <a:spcAft>
                <a:spcPts val="1200"/>
              </a:spcAft>
              <a:buClr>
                <a:srgbClr val="E41617"/>
              </a:buClr>
              <a:buSzTx/>
              <a:buFont typeface="Arial" panose="020B0604020202020204" pitchFamily="34" charset="0"/>
              <a:buChar char="•"/>
              <a:tabLst/>
              <a:defRPr/>
            </a:pPr>
            <a:r>
              <a:rPr kumimoji="0" lang="en-CA" sz="2200" b="0" i="0" u="none" strike="noStrike" kern="1200" cap="none" spc="0" normalizeH="0" baseline="0" noProof="0">
                <a:ln>
                  <a:noFill/>
                </a:ln>
                <a:solidFill>
                  <a:prstClr val="black"/>
                </a:solidFill>
                <a:effectLst/>
                <a:uLnTx/>
                <a:uFillTx/>
                <a:latin typeface="Arial"/>
                <a:ea typeface="Calibri"/>
                <a:cs typeface="Arial"/>
              </a:rPr>
              <a:t>Follow proper </a:t>
            </a:r>
            <a:r>
              <a:rPr kumimoji="0" lang="en-CA" sz="2200" b="0" i="0" strike="noStrike" kern="1200" cap="none" spc="0" normalizeH="0" baseline="0" noProof="0">
                <a:ln>
                  <a:noFill/>
                </a:ln>
                <a:effectLst/>
                <a:uLnTx/>
                <a:uFillTx/>
                <a:latin typeface="Arial"/>
                <a:ea typeface="Calibri"/>
                <a:cs typeface="Arial"/>
              </a:rPr>
              <a:t>cleaning and sanitizing </a:t>
            </a:r>
            <a:r>
              <a:rPr kumimoji="0" lang="en-CA" sz="2200" b="0" i="0" u="none" strike="noStrike" kern="1200" cap="none" spc="0" normalizeH="0" baseline="0" noProof="0">
                <a:ln>
                  <a:noFill/>
                </a:ln>
                <a:solidFill>
                  <a:prstClr val="black"/>
                </a:solidFill>
                <a:effectLst/>
                <a:uLnTx/>
                <a:uFillTx/>
                <a:latin typeface="Arial"/>
                <a:ea typeface="Calibri"/>
                <a:cs typeface="Arial"/>
              </a:rPr>
              <a:t>techniques to avoid cross-contamination.</a:t>
            </a:r>
            <a:endParaRPr lang="en-CA" sz="2200" b="0" i="0" u="none" strike="noStrike" kern="1200" cap="none" spc="0" normalizeH="0" baseline="0" noProof="0">
              <a:ln>
                <a:noFill/>
              </a:ln>
              <a:solidFill>
                <a:prstClr val="black"/>
              </a:solidFill>
              <a:effectLst/>
              <a:uLnTx/>
              <a:uFillTx/>
              <a:latin typeface="Arial"/>
              <a:ea typeface="Calibri"/>
              <a:cs typeface="Arial"/>
            </a:endParaRPr>
          </a:p>
        </p:txBody>
      </p:sp>
      <p:pic>
        <p:nvPicPr>
          <p:cNvPr id="9" name="Picture 8">
            <a:extLst>
              <a:ext uri="{FF2B5EF4-FFF2-40B4-BE49-F238E27FC236}">
                <a16:creationId xmlns:a16="http://schemas.microsoft.com/office/drawing/2014/main" id="{26B02D07-C567-4307-AB30-A6EDF1AB499B}"/>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DEC086BB-EAAB-A565-D120-015834CD1956}"/>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21945" y="5599611"/>
            <a:ext cx="2332152" cy="905562"/>
          </a:xfrm>
          <a:prstGeom prst="rect">
            <a:avLst/>
          </a:prstGeom>
        </p:spPr>
      </p:pic>
      <p:pic>
        <p:nvPicPr>
          <p:cNvPr id="5" name="Picture 4" descr="Image: Brown eggs">
            <a:extLst>
              <a:ext uri="{FF2B5EF4-FFF2-40B4-BE49-F238E27FC236}">
                <a16:creationId xmlns:a16="http://schemas.microsoft.com/office/drawing/2014/main" id="{A6401FCB-BE0F-F714-9AF2-F0C42F181F3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592931" y="4332093"/>
            <a:ext cx="3876582" cy="2573036"/>
          </a:xfrm>
          <a:prstGeom prst="rect">
            <a:avLst/>
          </a:prstGeom>
        </p:spPr>
      </p:pic>
      <p:pic>
        <p:nvPicPr>
          <p:cNvPr id="15" name="Audio 14">
            <a:extLst>
              <a:ext uri="{FF2B5EF4-FFF2-40B4-BE49-F238E27FC236}">
                <a16:creationId xmlns:a16="http://schemas.microsoft.com/office/drawing/2014/main" id="{50E06E6C-E16E-75C2-736D-A993773E7168}"/>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359271863"/>
      </p:ext>
    </p:extLst>
  </p:cSld>
  <p:clrMapOvr>
    <a:masterClrMapping/>
  </p:clrMapOvr>
  <mc:AlternateContent xmlns:mc="http://schemas.openxmlformats.org/markup-compatibility/2006" xmlns:p14="http://schemas.microsoft.com/office/powerpoint/2010/main">
    <mc:Choice Requires="p14">
      <p:transition spd="slow" p14:dur="2000" advTm="64939"/>
    </mc:Choice>
    <mc:Fallback xmlns="">
      <p:transition spd="slow" advTm="649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D68D529-4ED5-4C64-B0C5-A108EC90ED7B}"/>
              </a:ext>
              <a:ext uri="{C183D7F6-B498-43B3-948B-1728B52AA6E4}">
                <adec:decorative xmlns:adec="http://schemas.microsoft.com/office/drawing/2017/decorative" val="1"/>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Rectangle 3" descr="Slide Title: Participant Orientation">
            <a:extLst>
              <a:ext uri="{FF2B5EF4-FFF2-40B4-BE49-F238E27FC236}">
                <a16:creationId xmlns:a16="http://schemas.microsoft.com/office/drawing/2014/main" id="{15EFAEA4-C7BD-4454-80C6-5FB33983BF07}"/>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F92DFC39-BE1A-40EA-A07D-6A8A9BDC9029}"/>
              </a:ext>
              <a:ext uri="{C183D7F6-B498-43B3-948B-1728B52AA6E4}">
                <adec:decorative xmlns:adec="http://schemas.microsoft.com/office/drawing/2017/decorative" val="1"/>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sp>
        <p:nvSpPr>
          <p:cNvPr id="10" name="Content Placeholder 2" descr="Cleaning &amp; sanitizing, dishes, pots, and equipment:​&#10;&#10;By machine: ​&#10;Use a commercial grade dishwasher that meets the  Ontario Food Premises Regulation (O. Reg 493/17) ​&#10;&#10; ​"/>
          <p:cNvSpPr txBox="1">
            <a:spLocks/>
          </p:cNvSpPr>
          <p:nvPr/>
        </p:nvSpPr>
        <p:spPr>
          <a:xfrm>
            <a:off x="3658521" y="553490"/>
            <a:ext cx="8188677" cy="465675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CA" sz="3200" b="1" i="0" u="none" strike="noStrike" kern="1200" cap="none" spc="0" normalizeH="0" baseline="0" noProof="0">
                <a:ln>
                  <a:noFill/>
                </a:ln>
                <a:solidFill>
                  <a:srgbClr val="E41617"/>
                </a:solidFill>
                <a:effectLst/>
                <a:uLnTx/>
                <a:uFillTx/>
                <a:latin typeface="Arial"/>
                <a:cs typeface="Arial"/>
              </a:rPr>
              <a:t>Cleaning &amp; sanitizing, dishes, </a:t>
            </a:r>
            <a:r>
              <a:rPr lang="en-CA" sz="3200" b="1">
                <a:solidFill>
                  <a:srgbClr val="E41617"/>
                </a:solidFill>
                <a:latin typeface="Arial"/>
                <a:cs typeface="Arial"/>
              </a:rPr>
              <a:t>pots, and</a:t>
            </a:r>
            <a:r>
              <a:rPr kumimoji="0" lang="en-CA" sz="3200" b="1" i="0" u="none" strike="noStrike" kern="1200" cap="none" spc="0" normalizeH="0" baseline="0" noProof="0">
                <a:ln>
                  <a:noFill/>
                </a:ln>
                <a:solidFill>
                  <a:srgbClr val="E41617"/>
                </a:solidFill>
                <a:effectLst/>
                <a:uLnTx/>
                <a:uFillTx/>
                <a:latin typeface="Arial"/>
                <a:cs typeface="Arial"/>
              </a:rPr>
              <a:t> equipment:</a:t>
            </a:r>
          </a:p>
          <a:p>
            <a:pPr marL="0" marR="0" lvl="0" indent="0" algn="l" defTabSz="914400" rtl="0" eaLnBrk="1" fontAlgn="auto" latinLnBrk="0" hangingPunct="1">
              <a:lnSpc>
                <a:spcPct val="150000"/>
              </a:lnSpc>
              <a:spcBef>
                <a:spcPts val="600"/>
              </a:spcBef>
              <a:spcAft>
                <a:spcPts val="0"/>
              </a:spcAft>
              <a:buClrTx/>
              <a:buSzTx/>
              <a:buFont typeface="Arial" panose="020B0604020202020204" pitchFamily="34" charset="0"/>
              <a:buNone/>
              <a:tabLst/>
              <a:defRPr/>
            </a:pPr>
            <a:r>
              <a:rPr kumimoji="0" lang="en-CA" b="1" i="1" u="none" strike="noStrike" kern="1200" cap="none" spc="0" normalizeH="0" baseline="0" noProof="0">
                <a:ln>
                  <a:noFill/>
                </a:ln>
                <a:solidFill>
                  <a:srgbClr val="E41617"/>
                </a:solidFill>
                <a:effectLst/>
                <a:uLnTx/>
                <a:uFillTx/>
                <a:latin typeface="Arial"/>
                <a:cs typeface="Arial"/>
              </a:rPr>
              <a:t>By machine: </a:t>
            </a:r>
            <a:endParaRPr lang="en-CA" b="1" i="1" u="none" strike="noStrike" kern="1200" cap="none" spc="0" normalizeH="0" baseline="0" noProof="0">
              <a:ln>
                <a:noFill/>
              </a:ln>
              <a:solidFill>
                <a:srgbClr val="E41617"/>
              </a:solidFill>
              <a:effectLst/>
              <a:uLnTx/>
              <a:uFillTx/>
              <a:latin typeface="Arial"/>
              <a:cs typeface="Arial"/>
            </a:endParaRPr>
          </a:p>
          <a:p>
            <a:pPr marL="228600" marR="0" lvl="0" indent="-228600" algn="l" defTabSz="914400" rtl="0" eaLnBrk="1" fontAlgn="auto" latinLnBrk="0" hangingPunct="1">
              <a:lnSpc>
                <a:spcPct val="90000"/>
              </a:lnSpc>
              <a:spcBef>
                <a:spcPts val="1000"/>
              </a:spcBef>
              <a:spcAft>
                <a:spcPts val="0"/>
              </a:spcAft>
              <a:buClr>
                <a:srgbClr val="E41617"/>
              </a:buClr>
              <a:buSzTx/>
              <a:buFont typeface="Arial" panose="020B0604020202020204" pitchFamily="34" charset="0"/>
              <a:buChar char="•"/>
              <a:tabLst/>
              <a:defRPr/>
            </a:pPr>
            <a:r>
              <a:rPr lang="en-CA" sz="2400">
                <a:solidFill>
                  <a:prstClr val="black"/>
                </a:solidFill>
                <a:latin typeface="Arial"/>
                <a:cs typeface="Arial"/>
              </a:rPr>
              <a:t>Use a commercial grade d</a:t>
            </a:r>
            <a:r>
              <a:rPr kumimoji="0" lang="en-CA" sz="2400" b="0" i="0" u="none" strike="noStrike" kern="1200" cap="none" spc="0" normalizeH="0" baseline="0" noProof="0">
                <a:ln>
                  <a:noFill/>
                </a:ln>
                <a:solidFill>
                  <a:prstClr val="black"/>
                </a:solidFill>
                <a:effectLst/>
                <a:uLnTx/>
                <a:uFillTx/>
                <a:latin typeface="Arial"/>
                <a:cs typeface="Arial"/>
              </a:rPr>
              <a:t>ishwasher that meets the  </a:t>
            </a:r>
            <a:r>
              <a:rPr kumimoji="0" lang="en-CA" sz="2400" b="0" i="0" u="sng" strike="noStrike" kern="1200" cap="none" spc="0" normalizeH="0" baseline="0" noProof="0">
                <a:ln>
                  <a:noFill/>
                </a:ln>
                <a:solidFill>
                  <a:srgbClr val="6B9F25"/>
                </a:solidFill>
                <a:effectLst/>
                <a:uLnTx/>
                <a:uFillTx/>
                <a:latin typeface="Arial"/>
                <a:cs typeface="Arial"/>
                <a:hlinkClick r:id="rId5">
                  <a:extLst>
                    <a:ext uri="{A12FA001-AC4F-418D-AE19-62706E023703}">
                      <ahyp:hlinkClr xmlns:ahyp="http://schemas.microsoft.com/office/drawing/2018/hyperlinkcolor" val="tx"/>
                    </a:ext>
                  </a:extLst>
                </a:hlinkClick>
              </a:rPr>
              <a:t>Ontario Food Premises Regulation (O. Reg 493/17)</a:t>
            </a:r>
            <a:r>
              <a:rPr kumimoji="0" lang="en-CA" sz="2400" b="0" i="0" u="none" strike="noStrike" kern="1200" cap="none" spc="0" normalizeH="0" baseline="0" noProof="0">
                <a:ln>
                  <a:noFill/>
                </a:ln>
                <a:solidFill>
                  <a:srgbClr val="6B9F25"/>
                </a:solidFill>
                <a:effectLst/>
                <a:uLnTx/>
                <a:uFillTx/>
                <a:latin typeface="Arial"/>
                <a:cs typeface="Arial"/>
              </a:rPr>
              <a:t> </a:t>
            </a:r>
            <a:endParaRPr lang="en-CA" sz="2400" b="0" i="0" u="none" strike="noStrike" kern="1200" cap="none" spc="0" normalizeH="0" baseline="0" noProof="0">
              <a:ln>
                <a:noFill/>
              </a:ln>
              <a:solidFill>
                <a:srgbClr val="6B9F25"/>
              </a:solidFill>
              <a:effectLst/>
              <a:uLnTx/>
              <a:uFillTx/>
              <a:latin typeface="Arial"/>
              <a:cs typeface="Arial"/>
            </a:endParaRPr>
          </a:p>
          <a:p>
            <a:pPr marL="0" marR="0" lvl="0" indent="0" algn="l" defTabSz="914400" rtl="0" eaLnBrk="1" fontAlgn="auto" latinLnBrk="0" hangingPunct="1">
              <a:lnSpc>
                <a:spcPct val="90000"/>
              </a:lnSpc>
              <a:spcBef>
                <a:spcPts val="1000"/>
              </a:spcBef>
              <a:spcAft>
                <a:spcPts val="0"/>
              </a:spcAft>
              <a:buClr>
                <a:srgbClr val="FF0000"/>
              </a:buClr>
              <a:buSzTx/>
              <a:buFont typeface="Arial" panose="020B0604020202020204" pitchFamily="34" charset="0"/>
              <a:buNone/>
              <a:tabLst/>
              <a:defRPr/>
            </a:pPr>
            <a:r>
              <a:rPr kumimoji="0" lang="en-CA" sz="2000" b="0" i="0" u="none" strike="noStrike" kern="1200" cap="none" spc="0" normalizeH="0" baseline="0" noProof="0">
                <a:ln>
                  <a:noFill/>
                </a:ln>
                <a:solidFill>
                  <a:prstClr val="black"/>
                </a:solidFill>
                <a:effectLst/>
                <a:uLnTx/>
                <a:uFillTx/>
                <a:latin typeface="Calibri" panose="020F0502020204030204"/>
                <a:ea typeface="+mn-ea"/>
                <a:cs typeface="+mn-cs"/>
              </a:rPr>
              <a:t> </a:t>
            </a:r>
            <a:endParaRPr lang="en-CA" sz="2000" b="0" i="0" u="none" strike="noStrike" kern="1200" cap="none" spc="0" normalizeH="0" baseline="0" noProof="0">
              <a:ln>
                <a:noFill/>
              </a:ln>
              <a:solidFill>
                <a:prstClr val="black"/>
              </a:solidFill>
              <a:effectLst/>
              <a:uLnTx/>
              <a:uFillTx/>
              <a:latin typeface="Calibri" panose="020F0502020204030204"/>
              <a:cs typeface="Calibri"/>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CA"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CA" sz="2400" b="0" i="1" u="none" strike="noStrike" kern="1200" cap="none" spc="0" normalizeH="0" baseline="0" noProof="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CA" sz="2800" b="0" i="0" u="none" strike="noStrike" kern="1200" cap="none" spc="0" normalizeH="0" baseline="0" noProof="0">
              <a:ln>
                <a:noFill/>
              </a:ln>
              <a:solidFill>
                <a:srgbClr val="006345"/>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5155E5-EC9C-4BF8-BF9B-F53A2CACF356}"/>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B9D96B2E-3B33-8C23-9030-C2D619CBFEF8}"/>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1945" y="5599611"/>
            <a:ext cx="2332152" cy="905562"/>
          </a:xfrm>
          <a:prstGeom prst="rect">
            <a:avLst/>
          </a:prstGeom>
        </p:spPr>
      </p:pic>
      <p:pic>
        <p:nvPicPr>
          <p:cNvPr id="3" name="Picture 2" descr="Image: Loaded dishwasher">
            <a:extLst>
              <a:ext uri="{FF2B5EF4-FFF2-40B4-BE49-F238E27FC236}">
                <a16:creationId xmlns:a16="http://schemas.microsoft.com/office/drawing/2014/main" id="{1177A631-E9E2-1D79-C910-3751FA5C851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518951" y="3585549"/>
            <a:ext cx="4172505" cy="2919851"/>
          </a:xfrm>
          <a:prstGeom prst="rect">
            <a:avLst/>
          </a:prstGeom>
        </p:spPr>
      </p:pic>
      <p:pic>
        <p:nvPicPr>
          <p:cNvPr id="16" name="Audio 15">
            <a:extLst>
              <a:ext uri="{FF2B5EF4-FFF2-40B4-BE49-F238E27FC236}">
                <a16:creationId xmlns:a16="http://schemas.microsoft.com/office/drawing/2014/main" id="{071106F1-9CBB-0FCF-C9E3-5289CFBBEB9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316619581"/>
      </p:ext>
    </p:extLst>
  </p:cSld>
  <p:clrMapOvr>
    <a:masterClrMapping/>
  </p:clrMapOvr>
  <mc:AlternateContent xmlns:mc="http://schemas.openxmlformats.org/markup-compatibility/2006" xmlns:p14="http://schemas.microsoft.com/office/powerpoint/2010/main">
    <mc:Choice Requires="p14">
      <p:transition spd="slow" p14:dur="2000" advTm="43987"/>
    </mc:Choice>
    <mc:Fallback xmlns="">
      <p:transition spd="slow" advTm="439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F3D6F2-D29C-4925-9599-28F76069A6F0}"/>
              </a:ext>
              <a:ext uri="{C183D7F6-B498-43B3-948B-1728B52AA6E4}">
                <adec:decorative xmlns:adec="http://schemas.microsoft.com/office/drawing/2017/decorative" val="1"/>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ectangle 3" descr="Slide Title: Participant Orientation">
            <a:extLst>
              <a:ext uri="{FF2B5EF4-FFF2-40B4-BE49-F238E27FC236}">
                <a16:creationId xmlns:a16="http://schemas.microsoft.com/office/drawing/2014/main" id="{D6C39265-4081-40B3-8BD6-8FB32F1BD0CC}"/>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AEF8905A-AF2A-4CAD-9768-5AEE7FB25521}"/>
              </a:ext>
              <a:ext uri="{C183D7F6-B498-43B3-948B-1728B52AA6E4}">
                <adec:decorative xmlns:adec="http://schemas.microsoft.com/office/drawing/2017/decorative" val="1"/>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sp>
        <p:nvSpPr>
          <p:cNvPr id="10" name="Content Placeholder 2" descr="Cleaning &amp; sanitizing: dishes, pots &amp; equipment​&#10;&#10;Handwashing dishes: ​&#10;Three compartment sink (or bins) for washing dishes by hand is required"/>
          <p:cNvSpPr txBox="1">
            <a:spLocks/>
          </p:cNvSpPr>
          <p:nvPr/>
        </p:nvSpPr>
        <p:spPr bwMode="auto">
          <a:xfrm>
            <a:off x="3506154" y="227140"/>
            <a:ext cx="8328273"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rgbClr val="006600"/>
              </a:buClr>
              <a:buSzTx/>
              <a:buFontTx/>
              <a:buNone/>
              <a:tabLst/>
              <a:defRPr/>
            </a:pPr>
            <a:r>
              <a:rPr kumimoji="0" lang="en-CA" b="1" i="0" u="none" strike="noStrike" kern="1200" cap="none" spc="0" normalizeH="0" baseline="0" noProof="0">
                <a:ln>
                  <a:noFill/>
                </a:ln>
                <a:solidFill>
                  <a:srgbClr val="E41617"/>
                </a:solidFill>
                <a:effectLst/>
                <a:uLnTx/>
                <a:uFillTx/>
                <a:latin typeface="Arial"/>
                <a:cs typeface="Arial"/>
              </a:rPr>
              <a:t>Cleaning &amp; sanitizing</a:t>
            </a:r>
            <a:r>
              <a:rPr lang="en-CA" b="1">
                <a:solidFill>
                  <a:srgbClr val="E41617"/>
                </a:solidFill>
                <a:latin typeface="Arial"/>
                <a:cs typeface="Arial"/>
              </a:rPr>
              <a:t>: </a:t>
            </a:r>
            <a:r>
              <a:rPr kumimoji="0" lang="en-CA" b="1" i="0" u="none" strike="noStrike" kern="1200" cap="none" spc="0" normalizeH="0" baseline="0" noProof="0">
                <a:ln>
                  <a:noFill/>
                </a:ln>
                <a:solidFill>
                  <a:srgbClr val="E41617"/>
                </a:solidFill>
                <a:effectLst/>
                <a:uLnTx/>
                <a:uFillTx/>
                <a:latin typeface="Arial"/>
                <a:cs typeface="Arial"/>
              </a:rPr>
              <a:t>dishes, pots &amp; equipment</a:t>
            </a:r>
          </a:p>
          <a:p>
            <a:pPr marL="342900" marR="0" lvl="0" indent="-342900" algn="l" defTabSz="914400" rtl="0" eaLnBrk="1" fontAlgn="base" latinLnBrk="0" hangingPunct="1">
              <a:lnSpc>
                <a:spcPct val="100000"/>
              </a:lnSpc>
              <a:spcBef>
                <a:spcPct val="20000"/>
              </a:spcBef>
              <a:spcAft>
                <a:spcPct val="0"/>
              </a:spcAft>
              <a:buClr>
                <a:srgbClr val="006600"/>
              </a:buClr>
              <a:buSzTx/>
              <a:buFont typeface="Arial" panose="020B0604020202020204" pitchFamily="34" charset="0"/>
              <a:buChar char="•"/>
              <a:tabLst/>
              <a:defRPr/>
            </a:pPr>
            <a:endParaRPr kumimoji="0" lang="en-CA" sz="2800" b="1" i="0" u="none" strike="noStrike" kern="1200" cap="none" spc="0" normalizeH="0" baseline="0" noProof="0">
              <a:ln>
                <a:noFill/>
              </a:ln>
              <a:solidFill>
                <a:srgbClr val="E41617"/>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rgbClr val="006600"/>
              </a:buClr>
              <a:buSzTx/>
              <a:buFontTx/>
              <a:buNone/>
              <a:tabLst/>
              <a:defRPr/>
            </a:pPr>
            <a:r>
              <a:rPr kumimoji="0" lang="en-CA" sz="2800" b="1" i="1" u="none" strike="noStrike" kern="1200" cap="none" spc="0" normalizeH="0" baseline="0" noProof="0">
                <a:ln>
                  <a:noFill/>
                </a:ln>
                <a:solidFill>
                  <a:srgbClr val="E41617"/>
                </a:solidFill>
                <a:effectLst/>
                <a:uLnTx/>
                <a:uFillTx/>
                <a:latin typeface="Arial"/>
                <a:cs typeface="Arial"/>
              </a:rPr>
              <a:t>Handwashing dishes: </a:t>
            </a:r>
            <a:endParaRPr lang="en-CA" sz="2800" b="1" i="1" u="none" strike="noStrike" kern="1200" cap="none" spc="0" normalizeH="0" baseline="0" noProof="0">
              <a:ln>
                <a:noFill/>
              </a:ln>
              <a:solidFill>
                <a:srgbClr val="E41617"/>
              </a:solidFill>
              <a:effectLst/>
              <a:uLnTx/>
              <a:uFillTx/>
              <a:latin typeface="Arial"/>
              <a:cs typeface="Arial"/>
            </a:endParaRPr>
          </a:p>
          <a:p>
            <a:pPr marL="342900" marR="0" lvl="0" indent="-342900" algn="l" defTabSz="914400" rtl="0" eaLnBrk="1" fontAlgn="base" latinLnBrk="0" hangingPunct="1">
              <a:lnSpc>
                <a:spcPct val="100000"/>
              </a:lnSpc>
              <a:spcBef>
                <a:spcPct val="20000"/>
              </a:spcBef>
              <a:spcAft>
                <a:spcPct val="0"/>
              </a:spcAft>
              <a:buClr>
                <a:srgbClr val="FF0000"/>
              </a:buClr>
              <a:buSzTx/>
              <a:buFont typeface="Arial" panose="020B0604020202020204" pitchFamily="34" charset="0"/>
              <a:buChar char="•"/>
              <a:tabLst/>
              <a:defRPr/>
            </a:pPr>
            <a:r>
              <a:rPr kumimoji="0" lang="en-CA" sz="2400" b="0" i="0" u="none" strike="noStrike" kern="1200" cap="none" spc="0" normalizeH="0" baseline="0" noProof="0">
                <a:ln>
                  <a:noFill/>
                </a:ln>
                <a:solidFill>
                  <a:srgbClr val="000000"/>
                </a:solidFill>
                <a:effectLst/>
                <a:uLnTx/>
                <a:uFillTx/>
                <a:latin typeface="Arial"/>
                <a:cs typeface="Arial"/>
              </a:rPr>
              <a:t>Three compartment sink (or bins) for washing dishes by hand is required</a:t>
            </a:r>
            <a:endParaRPr lang="en-CA" sz="2400" b="0" i="0" u="none" strike="noStrike" kern="1200" cap="none" spc="0" normalizeH="0" baseline="0" noProof="0">
              <a:ln>
                <a:noFill/>
              </a:ln>
              <a:solidFill>
                <a:srgbClr val="000000"/>
              </a:solidFill>
              <a:effectLst/>
              <a:uLnTx/>
              <a:uFillTx/>
              <a:latin typeface="Arial"/>
              <a:cs typeface="Arial"/>
            </a:endParaRPr>
          </a:p>
        </p:txBody>
      </p:sp>
      <p:pic>
        <p:nvPicPr>
          <p:cNvPr id="9" name="Picture 8">
            <a:extLst>
              <a:ext uri="{FF2B5EF4-FFF2-40B4-BE49-F238E27FC236}">
                <a16:creationId xmlns:a16="http://schemas.microsoft.com/office/drawing/2014/main" id="{5C1054EF-18BC-458D-AC37-097F37C65AED}"/>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C9FA8C89-D06A-CB66-3BC8-1CC87B98279B}"/>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1945" y="5599611"/>
            <a:ext cx="2332152" cy="905562"/>
          </a:xfrm>
          <a:prstGeom prst="rect">
            <a:avLst/>
          </a:prstGeom>
        </p:spPr>
      </p:pic>
      <p:pic>
        <p:nvPicPr>
          <p:cNvPr id="13" name="Picture 12" descr="Image: A cartoon of a child washing dishes by hand">
            <a:extLst>
              <a:ext uri="{FF2B5EF4-FFF2-40B4-BE49-F238E27FC236}">
                <a16:creationId xmlns:a16="http://schemas.microsoft.com/office/drawing/2014/main" id="{75CFCBA4-F762-B6B3-C1EE-5CFBEB539D8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89720" y="3269114"/>
            <a:ext cx="3764131" cy="3441753"/>
          </a:xfrm>
          <a:prstGeom prst="rect">
            <a:avLst/>
          </a:prstGeom>
        </p:spPr>
      </p:pic>
      <p:pic>
        <p:nvPicPr>
          <p:cNvPr id="6" name="Audio 5">
            <a:extLst>
              <a:ext uri="{FF2B5EF4-FFF2-40B4-BE49-F238E27FC236}">
                <a16:creationId xmlns:a16="http://schemas.microsoft.com/office/drawing/2014/main" id="{0A573101-C973-900C-4B28-4634C57E66A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839600872"/>
      </p:ext>
    </p:extLst>
  </p:cSld>
  <p:clrMapOvr>
    <a:masterClrMapping/>
  </p:clrMapOvr>
  <mc:AlternateContent xmlns:mc="http://schemas.openxmlformats.org/markup-compatibility/2006" xmlns:p14="http://schemas.microsoft.com/office/powerpoint/2010/main">
    <mc:Choice Requires="p14">
      <p:transition spd="slow" p14:dur="2000" advTm="20752"/>
    </mc:Choice>
    <mc:Fallback xmlns="">
      <p:transition spd="slow" advTm="20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C183D7F6-B498-43B3-948B-1728B52AA6E4}">
                <adec:decorative xmlns:adec="http://schemas.microsoft.com/office/drawing/2017/decorative" val="1"/>
              </a:ext>
            </a:extLst>
          </p:cNvPr>
          <p:cNvCxnSpPr/>
          <p:nvPr/>
        </p:nvCxnSpPr>
        <p:spPr>
          <a:xfrm flipV="1">
            <a:off x="8635353" y="2720936"/>
            <a:ext cx="3217151"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sp>
        <p:nvSpPr>
          <p:cNvPr id="12" name="Rectangle 11">
            <a:extLst>
              <a:ext uri="{FF2B5EF4-FFF2-40B4-BE49-F238E27FC236}">
                <a16:creationId xmlns:a16="http://schemas.microsoft.com/office/drawing/2014/main" id="{AB610456-9B09-4D4C-9FC0-F5078A085C1C}"/>
              </a:ext>
              <a:ext uri="{C183D7F6-B498-43B3-948B-1728B52AA6E4}">
                <adec:decorative xmlns:adec="http://schemas.microsoft.com/office/drawing/2017/decorative" val="1"/>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Rectangle 3" descr="Slide Title: Participant Orientation">
            <a:extLst>
              <a:ext uri="{FF2B5EF4-FFF2-40B4-BE49-F238E27FC236}">
                <a16:creationId xmlns:a16="http://schemas.microsoft.com/office/drawing/2014/main" id="{8D7FA9D8-75C1-41ED-8516-2439D77318D6}"/>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AF07DF43-0502-4F22-BC44-DCB158AA0BEC}"/>
              </a:ext>
              <a:ext uri="{C183D7F6-B498-43B3-948B-1728B52AA6E4}">
                <adec:decorative xmlns:adec="http://schemas.microsoft.com/office/drawing/2017/decorative" val="1"/>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2" name="Picture 1">
            <a:extLst>
              <a:ext uri="{FF2B5EF4-FFF2-40B4-BE49-F238E27FC236}">
                <a16:creationId xmlns:a16="http://schemas.microsoft.com/office/drawing/2014/main" id="{02C1F578-37DA-415A-817B-C0491753344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8896" y="2353535"/>
            <a:ext cx="3188484" cy="2219136"/>
          </a:xfrm>
          <a:prstGeom prst="rect">
            <a:avLst/>
          </a:prstGeom>
        </p:spPr>
      </p:pic>
      <p:pic>
        <p:nvPicPr>
          <p:cNvPr id="5" name="Picture 4">
            <a:extLst>
              <a:ext uri="{FF2B5EF4-FFF2-40B4-BE49-F238E27FC236}">
                <a16:creationId xmlns:a16="http://schemas.microsoft.com/office/drawing/2014/main" id="{AE6FA871-A1FD-5C0B-5880-9076BA38FEEB}"/>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1945" y="5599611"/>
            <a:ext cx="2332152" cy="905562"/>
          </a:xfrm>
          <a:prstGeom prst="rect">
            <a:avLst/>
          </a:prstGeom>
        </p:spPr>
      </p:pic>
      <p:pic>
        <p:nvPicPr>
          <p:cNvPr id="6" name="Picture 5" descr="Image: An infographic of the steps to dishwashing using the 3-sink method, created by Huron Perth Public Health.&#10;1. Scrape.&#10;2. Wash in Sink #1.&#10;3. Rinse in Sink #2.&#10;4. Sanitize in Sink #3.&#10;In clean warm water with an approved sanitizer for at least 45 seconds:&#10;Chlorine - 100 ppm&#10;Quaternary Ammonium - 200 ppm&#10;Iodine - 25 ppm&#10;Use test strips to ensure correct levels.&#10;5. Air dry.&#10;Change water in all sinks when it gets cold or when soap bubbles disappear.">
            <a:extLst>
              <a:ext uri="{FF2B5EF4-FFF2-40B4-BE49-F238E27FC236}">
                <a16:creationId xmlns:a16="http://schemas.microsoft.com/office/drawing/2014/main" id="{D2AE6F73-792E-BDB5-9CD6-E2F2BB2D7A56}"/>
              </a:ext>
            </a:extLst>
          </p:cNvPr>
          <p:cNvPicPr>
            <a:picLocks noChangeAspect="1"/>
          </p:cNvPicPr>
          <p:nvPr/>
        </p:nvPicPr>
        <p:blipFill>
          <a:blip r:embed="rId7"/>
          <a:stretch>
            <a:fillRect/>
          </a:stretch>
        </p:blipFill>
        <p:spPr>
          <a:xfrm>
            <a:off x="3457035" y="671513"/>
            <a:ext cx="8734425" cy="5514975"/>
          </a:xfrm>
          <a:prstGeom prst="rect">
            <a:avLst/>
          </a:prstGeom>
        </p:spPr>
      </p:pic>
      <p:pic>
        <p:nvPicPr>
          <p:cNvPr id="17" name="Audio 16">
            <a:extLst>
              <a:ext uri="{FF2B5EF4-FFF2-40B4-BE49-F238E27FC236}">
                <a16:creationId xmlns:a16="http://schemas.microsoft.com/office/drawing/2014/main" id="{257B9DCC-54E2-FFE9-2A46-A39B8C20D23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371978514"/>
      </p:ext>
    </p:extLst>
  </p:cSld>
  <p:clrMapOvr>
    <a:masterClrMapping/>
  </p:clrMapOvr>
  <mc:AlternateContent xmlns:mc="http://schemas.openxmlformats.org/markup-compatibility/2006" xmlns:p14="http://schemas.microsoft.com/office/powerpoint/2010/main">
    <mc:Choice Requires="p14">
      <p:transition spd="slow" p14:dur="2000" advTm="61375"/>
    </mc:Choice>
    <mc:Fallback xmlns="">
      <p:transition spd="slow" advTm="61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541238" y="981127"/>
            <a:ext cx="3322360" cy="120032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20000"/>
              </a:spcBef>
              <a:spcAft>
                <a:spcPct val="0"/>
              </a:spcAft>
              <a:buClr>
                <a:srgbClr val="006345"/>
              </a:buClr>
              <a:buSzTx/>
              <a:buFontTx/>
              <a:buNone/>
              <a:tabLst/>
              <a:defRPr/>
            </a:pPr>
            <a:r>
              <a:rPr kumimoji="0" lang="en-US" altLang="en-US" sz="3600" b="1" i="0" u="none" strike="noStrike" kern="1200" cap="none" spc="0" normalizeH="0" baseline="0" noProof="0">
                <a:ln>
                  <a:noFill/>
                </a:ln>
                <a:solidFill>
                  <a:prstClr val="white"/>
                </a:solidFill>
                <a:effectLst/>
                <a:uLnTx/>
                <a:uFillTx/>
                <a:latin typeface="Franklin Gothic Book" panose="020B0503020102020204" pitchFamily="34" charset="0"/>
                <a:ea typeface="+mn-ea"/>
                <a:cs typeface="Arial" panose="020B0604020202020204" pitchFamily="34" charset="0"/>
              </a:rPr>
              <a:t>Participant Orientation   </a:t>
            </a:r>
          </a:p>
        </p:txBody>
      </p:sp>
      <p:cxnSp>
        <p:nvCxnSpPr>
          <p:cNvPr id="9" name="Straight Connector 8">
            <a:extLst>
              <a:ext uri="{C183D7F6-B498-43B3-948B-1728B52AA6E4}">
                <adec:decorative xmlns:adec="http://schemas.microsoft.com/office/drawing/2017/decorative" val="1"/>
              </a:ext>
            </a:extLst>
          </p:cNvPr>
          <p:cNvCxnSpPr/>
          <p:nvPr/>
        </p:nvCxnSpPr>
        <p:spPr>
          <a:xfrm flipV="1">
            <a:off x="8593110" y="2578980"/>
            <a:ext cx="3217151"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sp>
        <p:nvSpPr>
          <p:cNvPr id="12" name="Rectangle 11">
            <a:extLst>
              <a:ext uri="{FF2B5EF4-FFF2-40B4-BE49-F238E27FC236}">
                <a16:creationId xmlns:a16="http://schemas.microsoft.com/office/drawing/2014/main" id="{AE8D12AD-53D2-4F73-98CB-FA26B1F0FEAB}"/>
              </a:ext>
              <a:ext uri="{C183D7F6-B498-43B3-948B-1728B52AA6E4}">
                <adec:decorative xmlns:adec="http://schemas.microsoft.com/office/drawing/2017/decorative" val="1"/>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Rectangle 3" descr="Slide Title: Participant Orientation">
            <a:extLst>
              <a:ext uri="{FF2B5EF4-FFF2-40B4-BE49-F238E27FC236}">
                <a16:creationId xmlns:a16="http://schemas.microsoft.com/office/drawing/2014/main" id="{292E56C5-32D5-4A95-BA0D-E8A6F0F8FD15}"/>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9F3AB78F-28CF-468C-AC0C-66EEF0B654E5}"/>
              </a:ext>
              <a:ext uri="{C183D7F6-B498-43B3-948B-1728B52AA6E4}">
                <adec:decorative xmlns:adec="http://schemas.microsoft.com/office/drawing/2017/decorative" val="1"/>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2" name="Picture 1">
            <a:extLst>
              <a:ext uri="{FF2B5EF4-FFF2-40B4-BE49-F238E27FC236}">
                <a16:creationId xmlns:a16="http://schemas.microsoft.com/office/drawing/2014/main" id="{AD1B1B1A-BCE4-4256-BF74-B2BCB7320EF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212" y="2313873"/>
            <a:ext cx="3188484" cy="2219136"/>
          </a:xfrm>
          <a:prstGeom prst="rect">
            <a:avLst/>
          </a:prstGeom>
        </p:spPr>
      </p:pic>
      <p:pic>
        <p:nvPicPr>
          <p:cNvPr id="8" name="Picture 7">
            <a:extLst>
              <a:ext uri="{FF2B5EF4-FFF2-40B4-BE49-F238E27FC236}">
                <a16:creationId xmlns:a16="http://schemas.microsoft.com/office/drawing/2014/main" id="{D3ABFBBE-E548-CB7C-196C-082F01C6CF48}"/>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1945" y="5599611"/>
            <a:ext cx="2332152" cy="905562"/>
          </a:xfrm>
          <a:prstGeom prst="rect">
            <a:avLst/>
          </a:prstGeom>
        </p:spPr>
      </p:pic>
      <p:sp>
        <p:nvSpPr>
          <p:cNvPr id="4" name="TextBox 9" descr="Sanitizing solutions:​&#10;Suma Quat D4 Sanitizer and Quatromyice II RTU are examples of a food grade quaternary compound that can be purchased to sanitize. ​&#10;Follow the manufacturers directions​&#10;Must be 200 ppm - use test strips​&#10;Start with 1-2 Tbsp per/sink, add as needed​&#10;SDS Sheets are included in the kits​&#10;Use PPE​">
            <a:extLst>
              <a:ext uri="{FF2B5EF4-FFF2-40B4-BE49-F238E27FC236}">
                <a16:creationId xmlns:a16="http://schemas.microsoft.com/office/drawing/2014/main" id="{D3874C2D-64E4-6973-BB63-BF8B2B01EFD4}"/>
              </a:ext>
            </a:extLst>
          </p:cNvPr>
          <p:cNvSpPr txBox="1">
            <a:spLocks noChangeArrowheads="1"/>
          </p:cNvSpPr>
          <p:nvPr/>
        </p:nvSpPr>
        <p:spPr bwMode="auto">
          <a:xfrm>
            <a:off x="3662315" y="375871"/>
            <a:ext cx="6514471" cy="6309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a:defRPr/>
            </a:pPr>
            <a:r>
              <a:rPr lang="en-US" altLang="en-US" sz="3200" b="1" dirty="0">
                <a:solidFill>
                  <a:srgbClr val="E41617"/>
                </a:solidFill>
                <a:latin typeface="Arial"/>
                <a:cs typeface="Arial"/>
                <a:sym typeface="Times New Roman" panose="02020603050405020304" pitchFamily="18" charset="0"/>
              </a:rPr>
              <a:t>                    </a:t>
            </a:r>
            <a:r>
              <a:rPr kumimoji="0" lang="en-US" altLang="en-US" sz="3200" b="1" i="0" u="none" strike="noStrike" kern="1200" cap="none" spc="0" normalizeH="0" baseline="0" noProof="0" dirty="0">
                <a:ln>
                  <a:noFill/>
                </a:ln>
                <a:solidFill>
                  <a:srgbClr val="E41617"/>
                </a:solidFill>
                <a:effectLst/>
                <a:uLnTx/>
                <a:uFillTx/>
                <a:latin typeface="Arial"/>
                <a:cs typeface="Arial"/>
                <a:sym typeface="Times New Roman" panose="02020603050405020304" pitchFamily="18" charset="0"/>
              </a:rPr>
              <a:t>Sanitizing solutions:</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a:ln>
                <a:noFill/>
              </a:ln>
              <a:solidFill>
                <a:srgbClr val="006345"/>
              </a:solidFill>
              <a:effectLst/>
              <a:uLnTx/>
              <a:uFillTx/>
              <a:latin typeface="Arial" panose="020B0604020202020204" pitchFamily="34" charset="0"/>
              <a:ea typeface="+mn-ea"/>
              <a:cs typeface="Arial" panose="020B0604020202020204" pitchFamily="34" charset="0"/>
              <a:sym typeface="Times New Roman" panose="02020603050405020304" pitchFamily="18" charset="0"/>
            </a:endParaRPr>
          </a:p>
          <a:p>
            <a:pPr marL="457200" indent="-457200" defTabSz="914400">
              <a:spcAft>
                <a:spcPts val="1200"/>
              </a:spcAft>
              <a:buClr>
                <a:srgbClr val="FF0000"/>
              </a:buClr>
              <a:buFont typeface="Arial" panose="020B0604020202020204" pitchFamily="34" charset="0"/>
              <a:buChar char="•"/>
              <a:defRPr/>
            </a:pPr>
            <a:r>
              <a:rPr kumimoji="0" lang="en-US" altLang="en-US" sz="2600" b="0" i="0" u="none" strike="noStrike" kern="1200" cap="none" spc="0" normalizeH="0" baseline="0" noProof="0" dirty="0">
                <a:ln>
                  <a:noFill/>
                </a:ln>
                <a:solidFill>
                  <a:srgbClr val="000000"/>
                </a:solidFill>
                <a:effectLst/>
                <a:uLnTx/>
                <a:uFillTx/>
                <a:latin typeface="Arial"/>
                <a:cs typeface="Arial"/>
                <a:sym typeface="Times New Roman" panose="02020603050405020304" pitchFamily="18" charset="0"/>
              </a:rPr>
              <a:t>Suma Quat D4 Sanitizer and </a:t>
            </a:r>
            <a:r>
              <a:rPr kumimoji="0" lang="en-US" altLang="en-US" sz="2600" b="0" i="0" u="none" strike="noStrike" kern="1200" cap="none" spc="0" normalizeH="0" baseline="0" noProof="0" dirty="0" err="1">
                <a:ln>
                  <a:noFill/>
                </a:ln>
                <a:solidFill>
                  <a:srgbClr val="000000"/>
                </a:solidFill>
                <a:effectLst/>
                <a:uLnTx/>
                <a:uFillTx/>
                <a:latin typeface="Arial"/>
                <a:cs typeface="Arial"/>
                <a:sym typeface="Times New Roman" panose="02020603050405020304" pitchFamily="18" charset="0"/>
              </a:rPr>
              <a:t>Quatromyice</a:t>
            </a:r>
            <a:r>
              <a:rPr kumimoji="0" lang="en-US" altLang="en-US" sz="2600" b="0" i="0" u="none" strike="noStrike" kern="1200" cap="none" spc="0" normalizeH="0" baseline="0" noProof="0" dirty="0">
                <a:ln>
                  <a:noFill/>
                </a:ln>
                <a:solidFill>
                  <a:srgbClr val="000000"/>
                </a:solidFill>
                <a:effectLst/>
                <a:uLnTx/>
                <a:uFillTx/>
                <a:latin typeface="Arial"/>
                <a:cs typeface="Arial"/>
                <a:sym typeface="Times New Roman" panose="02020603050405020304" pitchFamily="18" charset="0"/>
              </a:rPr>
              <a:t> II RTU are</a:t>
            </a:r>
            <a:r>
              <a:rPr lang="en-US" altLang="en-US" sz="2600" dirty="0">
                <a:latin typeface="Arial"/>
                <a:cs typeface="Arial"/>
              </a:rPr>
              <a:t> examples of a food grade quaternary compound that can be purchased to sanitize. </a:t>
            </a:r>
          </a:p>
          <a:p>
            <a:pPr marL="457200" lvl="0" indent="-457200" defTabSz="914400">
              <a:spcAft>
                <a:spcPts val="1200"/>
              </a:spcAft>
              <a:buClr>
                <a:srgbClr val="FF0000"/>
              </a:buClr>
              <a:buFont typeface="Arial" panose="020B0604020202020204" pitchFamily="34" charset="0"/>
              <a:buChar char="•"/>
              <a:defRPr/>
            </a:pPr>
            <a:r>
              <a:rPr lang="en-US" altLang="en-US" sz="2600" dirty="0">
                <a:latin typeface="Arial"/>
                <a:cs typeface="Arial"/>
              </a:rPr>
              <a:t>Follow the manufacturer's directions</a:t>
            </a:r>
          </a:p>
          <a:p>
            <a:pPr marL="457200" indent="-457200" defTabSz="914400">
              <a:spcAft>
                <a:spcPts val="1200"/>
              </a:spcAft>
              <a:buClr>
                <a:srgbClr val="FF0000"/>
              </a:buClr>
              <a:buFont typeface="Arial" panose="020B0604020202020204" pitchFamily="34" charset="0"/>
              <a:buChar char="•"/>
              <a:defRPr/>
            </a:pPr>
            <a:r>
              <a:rPr lang="en-US" altLang="en-US" sz="2600" dirty="0">
                <a:latin typeface="Arial"/>
                <a:cs typeface="Arial"/>
              </a:rPr>
              <a:t>Must be 200 ppm - use test strips</a:t>
            </a:r>
          </a:p>
          <a:p>
            <a:pPr marL="457200" indent="-457200" defTabSz="914400">
              <a:spcAft>
                <a:spcPts val="1200"/>
              </a:spcAft>
              <a:buClr>
                <a:srgbClr val="FF0000"/>
              </a:buClr>
              <a:buFont typeface="Arial" panose="020B0604020202020204" pitchFamily="34" charset="0"/>
              <a:buChar char="•"/>
              <a:defRPr/>
            </a:pPr>
            <a:r>
              <a:rPr lang="en-US" altLang="en-US" sz="2600" dirty="0">
                <a:latin typeface="Arial"/>
                <a:cs typeface="Arial"/>
              </a:rPr>
              <a:t>Start with 1-2 Tbsp per/sink, add as needed</a:t>
            </a:r>
          </a:p>
          <a:p>
            <a:pPr marL="457200" indent="-457200" defTabSz="914400">
              <a:spcAft>
                <a:spcPts val="1200"/>
              </a:spcAft>
              <a:buClr>
                <a:srgbClr val="FF0000"/>
              </a:buClr>
              <a:buFont typeface="Arial" panose="020B0604020202020204" pitchFamily="34" charset="0"/>
              <a:buChar char="•"/>
              <a:defRPr/>
            </a:pPr>
            <a:r>
              <a:rPr lang="en-US" sz="2600" dirty="0">
                <a:latin typeface="Arial"/>
                <a:cs typeface="Arial"/>
              </a:rPr>
              <a:t>SDS</a:t>
            </a:r>
            <a:r>
              <a:rPr lang="en-US" sz="2600" baseline="30000" dirty="0">
                <a:latin typeface="Arial"/>
                <a:cs typeface="Arial"/>
              </a:rPr>
              <a:t> </a:t>
            </a:r>
            <a:r>
              <a:rPr lang="en-US" sz="2600" dirty="0">
                <a:latin typeface="Arial"/>
                <a:cs typeface="Arial"/>
              </a:rPr>
              <a:t>Sheets are included in the kits</a:t>
            </a:r>
          </a:p>
          <a:p>
            <a:pPr marL="457200" indent="-457200" defTabSz="914400">
              <a:spcAft>
                <a:spcPts val="1200"/>
              </a:spcAft>
              <a:buClr>
                <a:srgbClr val="FF0000"/>
              </a:buClr>
              <a:buFont typeface="Arial" panose="020B0604020202020204" pitchFamily="34" charset="0"/>
              <a:buChar char="•"/>
              <a:defRPr/>
            </a:pPr>
            <a:r>
              <a:rPr lang="en-US" altLang="en-US" sz="2600" dirty="0">
                <a:latin typeface="Arial"/>
                <a:cs typeface="Arial"/>
              </a:rPr>
              <a:t>Use PPE</a:t>
            </a:r>
            <a:endParaRPr lang="en-US" dirty="0">
              <a:cs typeface="Calibri" panose="020F0502020204030204"/>
            </a:endParaRPr>
          </a:p>
          <a:p>
            <a:pPr marL="742950" lvl="1" defTabSz="914400">
              <a:spcAft>
                <a:spcPts val="1200"/>
              </a:spcAft>
              <a:buClr>
                <a:srgbClr val="FF0000"/>
              </a:buClr>
              <a:defRPr/>
            </a:pPr>
            <a:endParaRPr lang="en-US" altLang="en-US" sz="2800">
              <a:latin typeface="Arial"/>
              <a:cs typeface="Arial"/>
            </a:endParaRPr>
          </a:p>
        </p:txBody>
      </p:sp>
      <p:pic>
        <p:nvPicPr>
          <p:cNvPr id="3" name="Picture 2" descr="Image: An animated blue bottle of sanitizer solution&#10;">
            <a:extLst>
              <a:ext uri="{FF2B5EF4-FFF2-40B4-BE49-F238E27FC236}">
                <a16:creationId xmlns:a16="http://schemas.microsoft.com/office/drawing/2014/main" id="{90A25607-9233-88BC-0A90-BF651824FA9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053591" y="1578745"/>
            <a:ext cx="1813265" cy="3648723"/>
          </a:xfrm>
          <a:prstGeom prst="rect">
            <a:avLst/>
          </a:prstGeom>
          <a:ln>
            <a:noFill/>
          </a:ln>
        </p:spPr>
      </p:pic>
      <p:pic>
        <p:nvPicPr>
          <p:cNvPr id="19" name="Audio 18">
            <a:extLst>
              <a:ext uri="{FF2B5EF4-FFF2-40B4-BE49-F238E27FC236}">
                <a16:creationId xmlns:a16="http://schemas.microsoft.com/office/drawing/2014/main" id="{2E72CAAF-7256-8CD2-F6B4-F4A604592D5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753960168"/>
      </p:ext>
    </p:extLst>
  </p:cSld>
  <p:clrMapOvr>
    <a:masterClrMapping/>
  </p:clrMapOvr>
  <mc:AlternateContent xmlns:mc="http://schemas.openxmlformats.org/markup-compatibility/2006" xmlns:p14="http://schemas.microsoft.com/office/powerpoint/2010/main">
    <mc:Choice Requires="p14">
      <p:transition spd="slow" p14:dur="2000" advTm="62337"/>
    </mc:Choice>
    <mc:Fallback xmlns="">
      <p:transition spd="slow" advTm="62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C4E99CCB-AD1D-489A-9DB8-715F6960F064}"/>
              </a:ext>
              <a:ext uri="{C183D7F6-B498-43B3-948B-1728B52AA6E4}">
                <adec:decorative xmlns:adec="http://schemas.microsoft.com/office/drawing/2017/decorative" val="1"/>
              </a:ext>
            </a:extLst>
          </p:cNvPr>
          <p:cNvGrpSpPr/>
          <p:nvPr/>
        </p:nvGrpSpPr>
        <p:grpSpPr>
          <a:xfrm>
            <a:off x="-159031" y="0"/>
            <a:ext cx="3535654" cy="6858000"/>
            <a:chOff x="-159031" y="0"/>
            <a:chExt cx="3535654" cy="6858000"/>
          </a:xfrm>
        </p:grpSpPr>
        <p:sp>
          <p:nvSpPr>
            <p:cNvPr id="28" name="Rectangle 27">
              <a:extLst>
                <a:ext uri="{FF2B5EF4-FFF2-40B4-BE49-F238E27FC236}">
                  <a16:creationId xmlns:a16="http://schemas.microsoft.com/office/drawing/2014/main" id="{5029F594-5A0C-4F48-AC77-9DF222CE1E14}"/>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F8D48C53-F4FB-46F2-9566-4729CBE79738}"/>
                </a:ext>
              </a:extLst>
            </p:cNvPr>
            <p:cNvGrpSpPr/>
            <p:nvPr/>
          </p:nvGrpSpPr>
          <p:grpSpPr>
            <a:xfrm>
              <a:off x="-150347" y="375101"/>
              <a:ext cx="3526970" cy="1832917"/>
              <a:chOff x="-150347" y="375101"/>
              <a:chExt cx="3526970" cy="1832917"/>
            </a:xfrm>
          </p:grpSpPr>
          <p:sp>
            <p:nvSpPr>
              <p:cNvPr id="30" name="Rectangle 3" descr="Slide Title: Program Rationale">
                <a:extLst>
                  <a:ext uri="{FF2B5EF4-FFF2-40B4-BE49-F238E27FC236}">
                    <a16:creationId xmlns:a16="http://schemas.microsoft.com/office/drawing/2014/main" id="{EB80DDAC-DAF6-4F31-9FD3-B1CF1E22322E}"/>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Program Rationale </a:t>
                </a:r>
                <a:endParaRPr lang="en-US" altLang="en-US" b="1">
                  <a:latin typeface="Arial" panose="020B0604020202020204" pitchFamily="34" charset="0"/>
                  <a:cs typeface="Arial" panose="020B0604020202020204" pitchFamily="34" charset="0"/>
                </a:endParaRPr>
              </a:p>
            </p:txBody>
          </p:sp>
          <p:cxnSp>
            <p:nvCxnSpPr>
              <p:cNvPr id="31" name="Straight Connector 30">
                <a:extLst>
                  <a:ext uri="{FF2B5EF4-FFF2-40B4-BE49-F238E27FC236}">
                    <a16:creationId xmlns:a16="http://schemas.microsoft.com/office/drawing/2014/main" id="{F7B36535-0BD4-4881-959F-E734A9C23E20}"/>
                  </a:ext>
                  <a:ext uri="{C183D7F6-B498-43B3-948B-1728B52AA6E4}">
                    <adec:decorative xmlns:adec="http://schemas.microsoft.com/office/drawing/2017/decorative" val="1"/>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grpSp>
      </p:grpSp>
      <p:sp>
        <p:nvSpPr>
          <p:cNvPr id="21" name="Rectangle 20">
            <a:extLst>
              <a:ext uri="{C183D7F6-B498-43B3-948B-1728B52AA6E4}">
                <adec:decorative xmlns:adec="http://schemas.microsoft.com/office/drawing/2017/decorative" val="1"/>
              </a:ext>
            </a:extLst>
          </p:cNvPr>
          <p:cNvSpPr/>
          <p:nvPr/>
        </p:nvSpPr>
        <p:spPr>
          <a:xfrm>
            <a:off x="4275466" y="179071"/>
            <a:ext cx="7704798" cy="5078313"/>
          </a:xfrm>
          <a:prstGeom prst="rect">
            <a:avLst/>
          </a:prstGeom>
        </p:spPr>
        <p:txBody>
          <a:bodyPr wrap="square">
            <a:spAutoFit/>
          </a:bodyPr>
          <a:lstStyle/>
          <a:p>
            <a:pPr lvl="0"/>
            <a:endParaRPr lang="en-CA" sz="3600">
              <a:solidFill>
                <a:prstClr val="black"/>
              </a:solidFill>
              <a:latin typeface="Franklin Gothic Book" panose="020B0503020102020204" pitchFamily="34" charset="0"/>
            </a:endParaRPr>
          </a:p>
          <a:p>
            <a:pPr lvl="0"/>
            <a:endParaRPr lang="en-CA" sz="3600">
              <a:solidFill>
                <a:prstClr val="black"/>
              </a:solidFill>
              <a:latin typeface="Franklin Gothic Book" panose="020B0503020102020204" pitchFamily="34" charset="0"/>
            </a:endParaRPr>
          </a:p>
          <a:p>
            <a:pPr marL="571500" lvl="0" indent="-571500">
              <a:buFont typeface="Arial" panose="020B0604020202020204" pitchFamily="34" charset="0"/>
              <a:buChar char="•"/>
            </a:pPr>
            <a:endParaRPr lang="en-CA" sz="3600">
              <a:solidFill>
                <a:prstClr val="black"/>
              </a:solidFill>
              <a:latin typeface="Franklin Gothic Book" panose="020B0503020102020204" pitchFamily="34" charset="0"/>
            </a:endParaRPr>
          </a:p>
          <a:p>
            <a:pPr marL="571500" lvl="0" indent="-571500">
              <a:buFont typeface="Arial" panose="020B0604020202020204" pitchFamily="34" charset="0"/>
              <a:buChar char="•"/>
            </a:pPr>
            <a:endParaRPr lang="en-CA" sz="3600">
              <a:solidFill>
                <a:prstClr val="black"/>
              </a:solidFill>
              <a:latin typeface="Franklin Gothic Book" panose="020B0503020102020204" pitchFamily="34" charset="0"/>
            </a:endParaRPr>
          </a:p>
          <a:p>
            <a:pPr marL="571500" lvl="0" indent="-571500">
              <a:buFont typeface="Arial" panose="020B0604020202020204" pitchFamily="34" charset="0"/>
              <a:buChar char="•"/>
            </a:pPr>
            <a:endParaRPr lang="en-CA" sz="3600">
              <a:solidFill>
                <a:prstClr val="black"/>
              </a:solidFill>
              <a:latin typeface="Franklin Gothic Book" panose="020B0503020102020204" pitchFamily="34" charset="0"/>
            </a:endParaRPr>
          </a:p>
          <a:p>
            <a:pPr marL="571500" lvl="0" indent="-571500">
              <a:buFont typeface="Arial" panose="020B0604020202020204" pitchFamily="34" charset="0"/>
              <a:buChar char="•"/>
            </a:pPr>
            <a:endParaRPr lang="en-CA" sz="3600">
              <a:solidFill>
                <a:prstClr val="black"/>
              </a:solidFill>
              <a:latin typeface="Franklin Gothic Book" panose="020B0503020102020204" pitchFamily="34" charset="0"/>
            </a:endParaRPr>
          </a:p>
          <a:p>
            <a:pPr marL="571500" lvl="0" indent="-571500">
              <a:buFont typeface="Arial" panose="020B0604020202020204" pitchFamily="34" charset="0"/>
              <a:buChar char="•"/>
            </a:pPr>
            <a:endParaRPr lang="en-CA" sz="3600">
              <a:solidFill>
                <a:prstClr val="black"/>
              </a:solidFill>
              <a:latin typeface="Franklin Gothic Book" panose="020B0503020102020204" pitchFamily="34" charset="0"/>
            </a:endParaRPr>
          </a:p>
          <a:p>
            <a:pPr marL="571500" lvl="0" indent="-571500">
              <a:buFont typeface="Arial" panose="020B0604020202020204" pitchFamily="34" charset="0"/>
              <a:buChar char="•"/>
            </a:pPr>
            <a:endParaRPr lang="en-CA" sz="3600">
              <a:solidFill>
                <a:prstClr val="black"/>
              </a:solidFill>
              <a:latin typeface="Franklin Gothic Book" panose="020B0503020102020204" pitchFamily="34" charset="0"/>
            </a:endParaRPr>
          </a:p>
          <a:p>
            <a:pPr lvl="0"/>
            <a:r>
              <a:rPr lang="en-CA" sz="3600">
                <a:solidFill>
                  <a:prstClr val="black"/>
                </a:solidFill>
                <a:latin typeface="Franklin Gothic Book" panose="020B0503020102020204" pitchFamily="34" charset="0"/>
              </a:rPr>
              <a:t> </a:t>
            </a:r>
          </a:p>
        </p:txBody>
      </p:sp>
      <p:pic>
        <p:nvPicPr>
          <p:cNvPr id="11" name="Picture 10">
            <a:extLst>
              <a:ext uri="{FF2B5EF4-FFF2-40B4-BE49-F238E27FC236}">
                <a16:creationId xmlns:a16="http://schemas.microsoft.com/office/drawing/2014/main" id="{D3941EA6-E51A-47B0-AFDE-2ADBE78D0F08}"/>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descr="Canada’s Food Guide recommends a variety of vegetables and fruit, whole grains, and protein foods with an emphasis on plant-based proteins to support health and well-being. ​&#10;Each recipe includes a vegetable and/or fruit.​​&#10;Participants learn to make tasty recipes that increase vegetable and/or fruit intake.​&#10;​​There is a focus on plant-based proteins. ​​&#10;Let's Get Cookin' uses a food exploration-based approach to learning.">
            <a:extLst>
              <a:ext uri="{FF2B5EF4-FFF2-40B4-BE49-F238E27FC236}">
                <a16:creationId xmlns:a16="http://schemas.microsoft.com/office/drawing/2014/main" id="{F0BE78A8-9150-8F40-15DD-642628F3A0F7}"/>
              </a:ext>
            </a:extLst>
          </p:cNvPr>
          <p:cNvSpPr txBox="1"/>
          <p:nvPr/>
        </p:nvSpPr>
        <p:spPr>
          <a:xfrm>
            <a:off x="3603188" y="479098"/>
            <a:ext cx="8180716" cy="53245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Aft>
                <a:spcPts val="4800"/>
              </a:spcAft>
            </a:pPr>
            <a:r>
              <a:rPr lang="en-CA" sz="2400" b="1" dirty="0">
                <a:solidFill>
                  <a:srgbClr val="C00000"/>
                </a:solidFill>
                <a:latin typeface="Arial"/>
                <a:cs typeface="Arial"/>
              </a:rPr>
              <a:t>Canada’s Food Guide recommends a variety of vegetables and fruit, whole grains, and protein foods with an emphasis on plant-based proteins to support health and well-being.</a:t>
            </a:r>
            <a:r>
              <a:rPr lang="en-CA" sz="2400" dirty="0">
                <a:solidFill>
                  <a:srgbClr val="C00000"/>
                </a:solidFill>
                <a:latin typeface="Arial"/>
                <a:cs typeface="Arial"/>
              </a:rPr>
              <a:t> </a:t>
            </a:r>
            <a:endParaRPr lang="en-US" dirty="0">
              <a:solidFill>
                <a:srgbClr val="C00000"/>
              </a:solidFill>
            </a:endParaRPr>
          </a:p>
          <a:p>
            <a:pPr marL="285750" indent="-285750">
              <a:spcAft>
                <a:spcPts val="2400"/>
              </a:spcAft>
              <a:buFont typeface="Arial"/>
              <a:buChar char="•"/>
            </a:pPr>
            <a:r>
              <a:rPr lang="en-US" sz="2400" dirty="0">
                <a:latin typeface="Arial"/>
                <a:cs typeface="Arial"/>
              </a:rPr>
              <a:t>Each recipe includes a vegetable and/or fruit.​</a:t>
            </a:r>
          </a:p>
          <a:p>
            <a:pPr marL="285750" indent="-285750">
              <a:spcAft>
                <a:spcPts val="2400"/>
              </a:spcAft>
              <a:buFont typeface="Arial"/>
              <a:buChar char="•"/>
            </a:pPr>
            <a:r>
              <a:rPr lang="en-US" sz="2400" dirty="0">
                <a:latin typeface="Arial"/>
                <a:cs typeface="Arial"/>
              </a:rPr>
              <a:t>Participants learn to make tasty recipes that increase vegetable and/or fruit intake.</a:t>
            </a:r>
          </a:p>
          <a:p>
            <a:pPr marL="285750" indent="-285750">
              <a:spcAft>
                <a:spcPts val="2400"/>
              </a:spcAft>
              <a:buFont typeface="Arial"/>
              <a:buChar char="•"/>
            </a:pPr>
            <a:r>
              <a:rPr lang="en-US" sz="2400" dirty="0">
                <a:latin typeface="Arial"/>
                <a:cs typeface="Arial"/>
              </a:rPr>
              <a:t>​​There is a focus on plant-based proteins. </a:t>
            </a:r>
            <a:r>
              <a:rPr lang="en-CA" sz="2400" dirty="0">
                <a:latin typeface="Arial"/>
                <a:cs typeface="Arial"/>
              </a:rPr>
              <a:t>​</a:t>
            </a:r>
            <a:endParaRPr lang="en-CA" sz="2400" dirty="0">
              <a:latin typeface="Arial" panose="020B0604020202020204" pitchFamily="34" charset="0"/>
              <a:cs typeface="Arial" panose="020B0604020202020204" pitchFamily="34" charset="0"/>
            </a:endParaRPr>
          </a:p>
          <a:p>
            <a:pPr marL="285750" indent="-285750">
              <a:spcAft>
                <a:spcPts val="2400"/>
              </a:spcAft>
              <a:buFont typeface="Arial"/>
              <a:buChar char="•"/>
            </a:pPr>
            <a:r>
              <a:rPr lang="en-CA" sz="2400" i="1" dirty="0">
                <a:latin typeface="Arial"/>
                <a:cs typeface="Arial"/>
              </a:rPr>
              <a:t>Let's Get </a:t>
            </a:r>
            <a:r>
              <a:rPr lang="en-CA" sz="2400" i="1" dirty="0" err="1">
                <a:latin typeface="Arial"/>
                <a:cs typeface="Arial"/>
              </a:rPr>
              <a:t>Cookin</a:t>
            </a:r>
            <a:r>
              <a:rPr lang="en-CA" sz="2400" i="1" dirty="0">
                <a:latin typeface="Arial"/>
                <a:cs typeface="Arial"/>
              </a:rPr>
              <a:t>'</a:t>
            </a:r>
            <a:r>
              <a:rPr lang="en-CA" sz="2400" dirty="0">
                <a:latin typeface="Arial"/>
                <a:cs typeface="Arial"/>
              </a:rPr>
              <a:t> uses a food exploration-based approach to learning.</a:t>
            </a:r>
            <a:endParaRPr lang="en-CA" sz="24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25E13BFE-A5DC-13FF-1AA7-38D9FB037E1E}"/>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1945" y="5599611"/>
            <a:ext cx="2332152" cy="905562"/>
          </a:xfrm>
          <a:prstGeom prst="rect">
            <a:avLst/>
          </a:prstGeom>
        </p:spPr>
      </p:pic>
      <p:pic>
        <p:nvPicPr>
          <p:cNvPr id="13" name="Audio 12">
            <a:extLst>
              <a:ext uri="{FF2B5EF4-FFF2-40B4-BE49-F238E27FC236}">
                <a16:creationId xmlns:a16="http://schemas.microsoft.com/office/drawing/2014/main" id="{1A934973-8D84-CED5-F297-7CF6508A516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850522188"/>
      </p:ext>
    </p:extLst>
  </p:cSld>
  <p:clrMapOvr>
    <a:masterClrMapping/>
  </p:clrMapOvr>
  <mc:AlternateContent xmlns:mc="http://schemas.openxmlformats.org/markup-compatibility/2006" xmlns:p14="http://schemas.microsoft.com/office/powerpoint/2010/main">
    <mc:Choice Requires="p14">
      <p:transition spd="slow" p14:dur="2000" advTm="71439"/>
    </mc:Choice>
    <mc:Fallback xmlns="">
      <p:transition spd="slow" advTm="71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C25A96B-33C7-4F86-B509-0923A6FAE56B}"/>
              </a:ext>
              <a:ext uri="{C183D7F6-B498-43B3-948B-1728B52AA6E4}">
                <adec:decorative xmlns:adec="http://schemas.microsoft.com/office/drawing/2017/decorative" val="1"/>
              </a:ext>
            </a:extLst>
          </p:cNvPr>
          <p:cNvSpPr txBox="1">
            <a:spLocks/>
          </p:cNvSpPr>
          <p:nvPr/>
        </p:nvSpPr>
        <p:spPr>
          <a:xfrm>
            <a:off x="3916544" y="153748"/>
            <a:ext cx="7863079" cy="1513209"/>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ctr"/>
            <a:endParaRPr lang="en-CA" sz="5800" b="1" cap="none">
              <a:solidFill>
                <a:srgbClr val="FF0000"/>
              </a:solidFill>
              <a:latin typeface="Arial" panose="020B0604020202020204" pitchFamily="34" charset="0"/>
              <a:cs typeface="Arial" panose="020B0604020202020204" pitchFamily="34" charset="0"/>
            </a:endParaRPr>
          </a:p>
          <a:p>
            <a:pPr algn="ctr"/>
            <a:br>
              <a:rPr lang="en-CA" sz="4200" cap="none">
                <a:solidFill>
                  <a:srgbClr val="FF0000"/>
                </a:solidFill>
                <a:latin typeface="Arial" panose="020B0604020202020204" pitchFamily="34" charset="0"/>
                <a:cs typeface="Arial" panose="020B0604020202020204" pitchFamily="34" charset="0"/>
              </a:rPr>
            </a:br>
            <a:endParaRPr lang="en-US" sz="4200" u="sng" cap="none">
              <a:solidFill>
                <a:srgbClr val="FF0000"/>
              </a:solidFill>
              <a:latin typeface="Arial" panose="020B0604020202020204" pitchFamily="34" charset="0"/>
              <a:cs typeface="Arial" panose="020B0604020202020204" pitchFamily="34" charset="0"/>
            </a:endParaRPr>
          </a:p>
        </p:txBody>
      </p:sp>
      <p:sp>
        <p:nvSpPr>
          <p:cNvPr id="2" name="Rectangle 1" descr="Using quaternary compound sanitizing solution">
            <a:extLst>
              <a:ext uri="{FF2B5EF4-FFF2-40B4-BE49-F238E27FC236}">
                <a16:creationId xmlns:a16="http://schemas.microsoft.com/office/drawing/2014/main" id="{81893C73-89A3-42FA-9AC1-516CCD440E9F}"/>
              </a:ext>
            </a:extLst>
          </p:cNvPr>
          <p:cNvSpPr/>
          <p:nvPr/>
        </p:nvSpPr>
        <p:spPr>
          <a:xfrm>
            <a:off x="4165076" y="371743"/>
            <a:ext cx="7519461" cy="1077218"/>
          </a:xfrm>
          <a:prstGeom prst="rect">
            <a:avLst/>
          </a:prstGeom>
        </p:spPr>
        <p:txBody>
          <a:bodyPr wrap="square" lIns="91440" tIns="45720" rIns="91440" bIns="45720" anchor="t">
            <a:spAutoFit/>
          </a:bodyPr>
          <a:lstStyle/>
          <a:p>
            <a:pPr algn="ctr"/>
            <a:r>
              <a:rPr lang="en-CA" sz="3200" b="1">
                <a:solidFill>
                  <a:srgbClr val="E41617"/>
                </a:solidFill>
                <a:latin typeface="Arial"/>
                <a:cs typeface="Arial"/>
              </a:rPr>
              <a:t>Using a quaternary compound sanitizing solution</a:t>
            </a:r>
            <a:endParaRPr lang="en-US" sz="3200">
              <a:solidFill>
                <a:srgbClr val="E41617"/>
              </a:solidFill>
              <a:latin typeface="Arial"/>
              <a:cs typeface="Arial"/>
            </a:endParaRPr>
          </a:p>
        </p:txBody>
      </p:sp>
      <p:sp>
        <p:nvSpPr>
          <p:cNvPr id="11" name="Rectangle 10">
            <a:extLst>
              <a:ext uri="{FF2B5EF4-FFF2-40B4-BE49-F238E27FC236}">
                <a16:creationId xmlns:a16="http://schemas.microsoft.com/office/drawing/2014/main" id="{C7C812BD-EA8A-4726-8A7C-AF3EAF87562F}"/>
              </a:ext>
              <a:ext uri="{C183D7F6-B498-43B3-948B-1728B52AA6E4}">
                <adec:decorative xmlns:adec="http://schemas.microsoft.com/office/drawing/2017/decorative" val="1"/>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3" descr="Slide Title: Participant Orientation">
            <a:extLst>
              <a:ext uri="{FF2B5EF4-FFF2-40B4-BE49-F238E27FC236}">
                <a16:creationId xmlns:a16="http://schemas.microsoft.com/office/drawing/2014/main" id="{2CAA6A4A-AF09-408C-8192-9730833EF31D}"/>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FC400732-D9E7-4F24-BA59-65BB921C745E}"/>
              </a:ext>
              <a:ext uri="{C183D7F6-B498-43B3-948B-1728B52AA6E4}">
                <adec:decorative xmlns:adec="http://schemas.microsoft.com/office/drawing/2017/decorative" val="1"/>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9" name="Picture 8">
            <a:extLst>
              <a:ext uri="{FF2B5EF4-FFF2-40B4-BE49-F238E27FC236}">
                <a16:creationId xmlns:a16="http://schemas.microsoft.com/office/drawing/2014/main" id="{9B6BB3AF-0B8B-4C19-9748-DFE0ECD39DF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212" y="2313873"/>
            <a:ext cx="3188484" cy="2219136"/>
          </a:xfrm>
          <a:prstGeom prst="rect">
            <a:avLst/>
          </a:prstGeom>
        </p:spPr>
      </p:pic>
      <p:sp>
        <p:nvSpPr>
          <p:cNvPr id="15" name="Rectangle 14" descr="Video link: https://www.youtube.com/watch?v=1KmGnVG5p2o">
            <a:extLst>
              <a:ext uri="{FF2B5EF4-FFF2-40B4-BE49-F238E27FC236}">
                <a16:creationId xmlns:a16="http://schemas.microsoft.com/office/drawing/2014/main" id="{2AB7D614-CBFB-4F83-BA38-9EE1105761BC}"/>
              </a:ext>
            </a:extLst>
          </p:cNvPr>
          <p:cNvSpPr/>
          <p:nvPr/>
        </p:nvSpPr>
        <p:spPr>
          <a:xfrm>
            <a:off x="3904449" y="6046097"/>
            <a:ext cx="7780012" cy="646331"/>
          </a:xfrm>
          <a:prstGeom prst="rect">
            <a:avLst/>
          </a:prstGeom>
        </p:spPr>
        <p:txBody>
          <a:bodyPr wrap="square" lIns="91440" tIns="45720" rIns="91440" bIns="45720" anchor="t">
            <a:spAutoFit/>
          </a:bodyPr>
          <a:lstStyle/>
          <a:p>
            <a:pPr algn="ctr" defTabSz="914400">
              <a:defRPr/>
            </a:pPr>
            <a:r>
              <a:rPr lang="en-US"/>
              <a:t>Watch on YouTube: </a:t>
            </a:r>
            <a:r>
              <a:rPr lang="en-US">
                <a:ea typeface="+mn-lt"/>
                <a:cs typeface="+mn-lt"/>
                <a:hlinkClick r:id="rId4"/>
              </a:rPr>
              <a:t>https://www.youtube.com/watch?v=1KmGnVG5p2o</a:t>
            </a:r>
            <a:endParaRPr lang="en-US">
              <a:ea typeface="+mn-lt"/>
              <a:cs typeface="+mn-lt"/>
            </a:endParaRPr>
          </a:p>
          <a:p>
            <a:pPr algn="ctr" defTabSz="914400">
              <a:defRPr/>
            </a:pPr>
            <a:endParaRPr lang="en-US"/>
          </a:p>
        </p:txBody>
      </p:sp>
      <p:pic>
        <p:nvPicPr>
          <p:cNvPr id="4" name="Picture 3">
            <a:extLst>
              <a:ext uri="{FF2B5EF4-FFF2-40B4-BE49-F238E27FC236}">
                <a16:creationId xmlns:a16="http://schemas.microsoft.com/office/drawing/2014/main" id="{0887D594-1F3F-1E99-C419-1361F0D83BBB}"/>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1945" y="5591755"/>
            <a:ext cx="2332152" cy="905562"/>
          </a:xfrm>
          <a:prstGeom prst="rect">
            <a:avLst/>
          </a:prstGeom>
        </p:spPr>
      </p:pic>
      <p:pic>
        <p:nvPicPr>
          <p:cNvPr id="6" name="Picture 5">
            <a:extLst>
              <a:ext uri="{FF2B5EF4-FFF2-40B4-BE49-F238E27FC236}">
                <a16:creationId xmlns:a16="http://schemas.microsoft.com/office/drawing/2014/main" id="{05AD40A5-DFED-449B-C609-994D77FA742B}"/>
              </a:ext>
            </a:extLst>
          </p:cNvPr>
          <p:cNvPicPr>
            <a:picLocks noChangeAspect="1"/>
          </p:cNvPicPr>
          <p:nvPr/>
        </p:nvPicPr>
        <p:blipFill>
          <a:blip r:embed="rId6"/>
          <a:stretch>
            <a:fillRect/>
          </a:stretch>
        </p:blipFill>
        <p:spPr>
          <a:xfrm>
            <a:off x="3847385" y="1037762"/>
            <a:ext cx="8253175" cy="5006774"/>
          </a:xfrm>
          <a:prstGeom prst="rect">
            <a:avLst/>
          </a:prstGeom>
        </p:spPr>
      </p:pic>
    </p:spTree>
    <p:extLst>
      <p:ext uri="{BB962C8B-B14F-4D97-AF65-F5344CB8AC3E}">
        <p14:creationId xmlns:p14="http://schemas.microsoft.com/office/powerpoint/2010/main" val="2119394120"/>
      </p:ext>
    </p:extLst>
  </p:cSld>
  <p:clrMapOvr>
    <a:masterClrMapping/>
  </p:clrMapOvr>
  <mc:AlternateContent xmlns:mc="http://schemas.openxmlformats.org/markup-compatibility/2006" xmlns:p14="http://schemas.microsoft.com/office/powerpoint/2010/main">
    <mc:Choice Requires="p14">
      <p:transition spd="slow" p14:dur="2000" advTm="152187"/>
    </mc:Choice>
    <mc:Fallback xmlns="">
      <p:transition spd="slow" advTm="152187"/>
    </mc:Fallback>
  </mc:AlternateContent>
  <p:extLst>
    <p:ext uri="{E180D4A7-C9FB-4DFB-919C-405C955672EB}">
      <p14:showEvtLst xmlns:p14="http://schemas.microsoft.com/office/powerpoint/2010/main">
        <p14:playEvt time="1344" objId="3"/>
        <p14:stopEvt time="152187" objId="3"/>
      </p14:showEvtLst>
    </p:ext>
  </p:extLs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B1978A4-AFC2-47F6-BFD0-2BFA2FA7582D}"/>
              </a:ext>
              <a:ext uri="{C183D7F6-B498-43B3-948B-1728B52AA6E4}">
                <adec:decorative xmlns:adec="http://schemas.microsoft.com/office/drawing/2017/decorative" val="1"/>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3" descr="Slide Title: Participant Orientation">
            <a:extLst>
              <a:ext uri="{FF2B5EF4-FFF2-40B4-BE49-F238E27FC236}">
                <a16:creationId xmlns:a16="http://schemas.microsoft.com/office/drawing/2014/main" id="{F49D7A26-3B01-4C44-A554-9F94D0ACA251}"/>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D4110AC1-158D-427C-8294-8222D446B7B5}"/>
              </a:ext>
              <a:ext uri="{C183D7F6-B498-43B3-948B-1728B52AA6E4}">
                <adec:decorative xmlns:adec="http://schemas.microsoft.com/office/drawing/2017/decorative" val="1"/>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sp>
        <p:nvSpPr>
          <p:cNvPr id="2" name="Title 1">
            <a:extLst>
              <a:ext uri="{FF2B5EF4-FFF2-40B4-BE49-F238E27FC236}">
                <a16:creationId xmlns:a16="http://schemas.microsoft.com/office/drawing/2014/main" id="{365D814B-DADC-4FA1-B642-D6BC08D634A7}"/>
              </a:ext>
              <a:ext uri="{C183D7F6-B498-43B3-948B-1728B52AA6E4}">
                <adec:decorative xmlns:adec="http://schemas.microsoft.com/office/drawing/2017/decorative" val="1"/>
              </a:ext>
            </a:extLst>
          </p:cNvPr>
          <p:cNvSpPr>
            <a:spLocks noGrp="1"/>
          </p:cNvSpPr>
          <p:nvPr>
            <p:ph type="title"/>
          </p:nvPr>
        </p:nvSpPr>
        <p:spPr>
          <a:xfrm>
            <a:off x="4660981" y="794039"/>
            <a:ext cx="5352761" cy="216247"/>
          </a:xfrm>
        </p:spPr>
        <p:txBody>
          <a:bodyPr>
            <a:normAutofit fontScale="90000"/>
          </a:bodyPr>
          <a:lstStyle/>
          <a:p>
            <a:r>
              <a:rPr lang="en-CA" sz="3600" b="1">
                <a:solidFill>
                  <a:srgbClr val="E41617"/>
                </a:solidFill>
                <a:latin typeface="Arial"/>
                <a:cs typeface="Arial"/>
              </a:rPr>
              <a:t>                 </a:t>
            </a:r>
            <a:r>
              <a:rPr lang="en-CA" sz="3600" b="1" cap="none">
                <a:solidFill>
                  <a:srgbClr val="E41617"/>
                </a:solidFill>
                <a:latin typeface="Arial"/>
                <a:cs typeface="Arial"/>
              </a:rPr>
              <a:t>Knife </a:t>
            </a:r>
            <a:r>
              <a:rPr lang="en-CA" sz="3600" b="1">
                <a:solidFill>
                  <a:srgbClr val="E41617"/>
                </a:solidFill>
                <a:latin typeface="Arial"/>
                <a:cs typeface="Arial"/>
              </a:rPr>
              <a:t>Safety </a:t>
            </a:r>
            <a:br>
              <a:rPr lang="en-CA" sz="3600" u="sng">
                <a:latin typeface="Arial" panose="020B0604020202020204" pitchFamily="34" charset="0"/>
                <a:cs typeface="Arial" panose="020B0604020202020204" pitchFamily="34" charset="0"/>
              </a:rPr>
            </a:br>
            <a:endParaRPr lang="en-US" sz="3600" u="sng">
              <a:solidFill>
                <a:srgbClr val="E41617"/>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469BB1EE-5B6E-48E3-926A-29EE8F466D7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212" y="2313873"/>
            <a:ext cx="3188484" cy="2219136"/>
          </a:xfrm>
          <a:prstGeom prst="rect">
            <a:avLst/>
          </a:prstGeom>
        </p:spPr>
      </p:pic>
      <p:pic>
        <p:nvPicPr>
          <p:cNvPr id="4" name="Picture 3">
            <a:extLst>
              <a:ext uri="{FF2B5EF4-FFF2-40B4-BE49-F238E27FC236}">
                <a16:creationId xmlns:a16="http://schemas.microsoft.com/office/drawing/2014/main" id="{9CA5C212-C537-4258-EE4A-576985859CB0}"/>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1945" y="5662456"/>
            <a:ext cx="2332152" cy="905562"/>
          </a:xfrm>
          <a:prstGeom prst="rect">
            <a:avLst/>
          </a:prstGeom>
        </p:spPr>
      </p:pic>
      <p:sp>
        <p:nvSpPr>
          <p:cNvPr id="7" name="TextBox 6" descr="Knife Safety ​&#10;​&#10;Carry knives with blade pointed down towards the floor ​&#10;If the knife falls - back up and let it fall ​&#10;A dull knife can be more dangerous than a sharp one​&#10;Always hold the knife by the grip or handle​&#10;Always cut DOWN and AWAY from the body​&#10;Always use a cutting board ​&#10;Ensure cutting board is secure and not moving ​&#10;Always wear closed toe shoes">
            <a:extLst>
              <a:ext uri="{FF2B5EF4-FFF2-40B4-BE49-F238E27FC236}">
                <a16:creationId xmlns:a16="http://schemas.microsoft.com/office/drawing/2014/main" id="{72C14088-CF9D-3690-3C49-E1340A3C4D67}"/>
              </a:ext>
            </a:extLst>
          </p:cNvPr>
          <p:cNvSpPr txBox="1"/>
          <p:nvPr/>
        </p:nvSpPr>
        <p:spPr>
          <a:xfrm>
            <a:off x="3678818" y="901456"/>
            <a:ext cx="8964674" cy="4274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fontAlgn="base">
              <a:lnSpc>
                <a:spcPct val="150000"/>
              </a:lnSpc>
              <a:buClr>
                <a:srgbClr val="FF0000"/>
              </a:buClr>
              <a:buFont typeface="Arial" panose="020B0604020202020204" pitchFamily="34" charset="0"/>
              <a:buChar char="•"/>
            </a:pPr>
            <a:r>
              <a:rPr lang="en-US" sz="2300">
                <a:latin typeface="Arial"/>
                <a:cs typeface="Arial"/>
              </a:rPr>
              <a:t>Carry knives with blade pointed down towards the floor </a:t>
            </a:r>
          </a:p>
          <a:p>
            <a:pPr marL="342900" indent="-342900" fontAlgn="base">
              <a:lnSpc>
                <a:spcPct val="150000"/>
              </a:lnSpc>
              <a:buClr>
                <a:srgbClr val="FF0000"/>
              </a:buClr>
              <a:buFont typeface="Arial" panose="020B0604020202020204" pitchFamily="34" charset="0"/>
              <a:buChar char="•"/>
            </a:pPr>
            <a:r>
              <a:rPr lang="en-US" sz="2300">
                <a:latin typeface="Arial"/>
                <a:cs typeface="Arial"/>
              </a:rPr>
              <a:t>If the knife falls - back up and let it fall </a:t>
            </a:r>
          </a:p>
          <a:p>
            <a:pPr marL="342900" indent="-342900" fontAlgn="base">
              <a:lnSpc>
                <a:spcPct val="150000"/>
              </a:lnSpc>
              <a:buClr>
                <a:srgbClr val="FF0000"/>
              </a:buClr>
              <a:buFont typeface="Arial" panose="020B0604020202020204" pitchFamily="34" charset="0"/>
              <a:buChar char="•"/>
            </a:pPr>
            <a:r>
              <a:rPr lang="en-US" sz="2300">
                <a:latin typeface="Arial"/>
                <a:cs typeface="Arial"/>
              </a:rPr>
              <a:t>A dull knife can be more dangerous than a sharp one</a:t>
            </a:r>
          </a:p>
          <a:p>
            <a:pPr marL="342900" indent="-342900" fontAlgn="base">
              <a:lnSpc>
                <a:spcPct val="150000"/>
              </a:lnSpc>
              <a:buClr>
                <a:srgbClr val="FF0000"/>
              </a:buClr>
              <a:buFont typeface="Arial" panose="020B0604020202020204" pitchFamily="34" charset="0"/>
              <a:buChar char="•"/>
            </a:pPr>
            <a:r>
              <a:rPr lang="en-US" sz="2300">
                <a:latin typeface="Arial"/>
                <a:cs typeface="Arial"/>
              </a:rPr>
              <a:t>Always hold the knife by the grip or handle</a:t>
            </a:r>
          </a:p>
          <a:p>
            <a:pPr marL="342900" indent="-342900" fontAlgn="base">
              <a:lnSpc>
                <a:spcPct val="150000"/>
              </a:lnSpc>
              <a:buClr>
                <a:srgbClr val="FF0000"/>
              </a:buClr>
              <a:buFont typeface="Arial" panose="020B0604020202020204" pitchFamily="34" charset="0"/>
              <a:buChar char="•"/>
            </a:pPr>
            <a:r>
              <a:rPr lang="en-US" sz="2300">
                <a:latin typeface="Arial"/>
                <a:cs typeface="Arial"/>
              </a:rPr>
              <a:t>Always cut DOWN and AWAY from the body</a:t>
            </a:r>
          </a:p>
          <a:p>
            <a:pPr marL="342900" indent="-342900" fontAlgn="base">
              <a:lnSpc>
                <a:spcPct val="150000"/>
              </a:lnSpc>
              <a:buClr>
                <a:srgbClr val="FF0000"/>
              </a:buClr>
              <a:buFont typeface="Arial" panose="020B0604020202020204" pitchFamily="34" charset="0"/>
              <a:buChar char="•"/>
            </a:pPr>
            <a:r>
              <a:rPr lang="en-US" sz="2300">
                <a:latin typeface="Arial"/>
                <a:cs typeface="Arial"/>
              </a:rPr>
              <a:t>Always use a cutting board </a:t>
            </a:r>
          </a:p>
          <a:p>
            <a:pPr marL="342900" indent="-342900" fontAlgn="base">
              <a:lnSpc>
                <a:spcPct val="150000"/>
              </a:lnSpc>
              <a:buClr>
                <a:srgbClr val="FF0000"/>
              </a:buClr>
              <a:buFont typeface="Arial" panose="020B0604020202020204" pitchFamily="34" charset="0"/>
              <a:buChar char="•"/>
            </a:pPr>
            <a:r>
              <a:rPr lang="en-US" sz="2300">
                <a:latin typeface="Arial"/>
                <a:cs typeface="Arial"/>
              </a:rPr>
              <a:t>Ensure cutting board is secure and not moving </a:t>
            </a:r>
          </a:p>
          <a:p>
            <a:pPr marL="342900" indent="-342900" fontAlgn="base">
              <a:lnSpc>
                <a:spcPct val="150000"/>
              </a:lnSpc>
              <a:buClr>
                <a:srgbClr val="FF0000"/>
              </a:buClr>
              <a:buFont typeface="Arial" panose="020B0604020202020204" pitchFamily="34" charset="0"/>
              <a:buChar char="•"/>
            </a:pPr>
            <a:r>
              <a:rPr lang="en-US" sz="2300">
                <a:latin typeface="Arial"/>
                <a:cs typeface="Arial"/>
              </a:rPr>
              <a:t>Always wear </a:t>
            </a:r>
            <a:r>
              <a:rPr lang="en-US" sz="2300">
                <a:latin typeface="Arial"/>
                <a:ea typeface="+mn-lt"/>
                <a:cs typeface="+mn-lt"/>
              </a:rPr>
              <a:t>closed toe shoes</a:t>
            </a:r>
            <a:endParaRPr lang="en-US" sz="2300">
              <a:latin typeface="Arial"/>
              <a:cs typeface="Arial"/>
            </a:endParaRPr>
          </a:p>
        </p:txBody>
      </p:sp>
      <p:pic>
        <p:nvPicPr>
          <p:cNvPr id="3" name="Picture 2" descr="Image: An animated knife on a cutting board&#10;">
            <a:extLst>
              <a:ext uri="{FF2B5EF4-FFF2-40B4-BE49-F238E27FC236}">
                <a16:creationId xmlns:a16="http://schemas.microsoft.com/office/drawing/2014/main" id="{B9AC1BCA-67F0-38E1-AEA7-6ED561A8C5F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54842" y="4668000"/>
            <a:ext cx="3312316" cy="1992000"/>
          </a:xfrm>
          <a:prstGeom prst="rect">
            <a:avLst/>
          </a:prstGeom>
        </p:spPr>
      </p:pic>
      <p:pic>
        <p:nvPicPr>
          <p:cNvPr id="18" name="Audio 17">
            <a:extLst>
              <a:ext uri="{FF2B5EF4-FFF2-40B4-BE49-F238E27FC236}">
                <a16:creationId xmlns:a16="http://schemas.microsoft.com/office/drawing/2014/main" id="{190F316D-C747-9241-A551-8C2AB75BDAB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970518298"/>
      </p:ext>
    </p:extLst>
  </p:cSld>
  <p:clrMapOvr>
    <a:masterClrMapping/>
  </p:clrMapOvr>
  <mc:AlternateContent xmlns:mc="http://schemas.openxmlformats.org/markup-compatibility/2006" xmlns:p14="http://schemas.microsoft.com/office/powerpoint/2010/main">
    <mc:Choice Requires="p14">
      <p:transition spd="slow" p14:dur="2000" advTm="66023"/>
    </mc:Choice>
    <mc:Fallback xmlns="">
      <p:transition spd="slow" advTm="66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B1978A4-AFC2-47F6-BFD0-2BFA2FA7582D}"/>
              </a:ext>
              <a:ext uri="{C183D7F6-B498-43B3-948B-1728B52AA6E4}">
                <adec:decorative xmlns:adec="http://schemas.microsoft.com/office/drawing/2017/decorative" val="1"/>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3" descr="Slide Title: Participant Orientation">
            <a:extLst>
              <a:ext uri="{FF2B5EF4-FFF2-40B4-BE49-F238E27FC236}">
                <a16:creationId xmlns:a16="http://schemas.microsoft.com/office/drawing/2014/main" id="{F49D7A26-3B01-4C44-A554-9F94D0ACA251}"/>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D4110AC1-158D-427C-8294-8222D446B7B5}"/>
              </a:ext>
              <a:ext uri="{C183D7F6-B498-43B3-948B-1728B52AA6E4}">
                <adec:decorative xmlns:adec="http://schemas.microsoft.com/office/drawing/2017/decorative" val="1"/>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sp>
        <p:nvSpPr>
          <p:cNvPr id="2" name="Title 1" descr="Knife Safety">
            <a:extLst>
              <a:ext uri="{FF2B5EF4-FFF2-40B4-BE49-F238E27FC236}">
                <a16:creationId xmlns:a16="http://schemas.microsoft.com/office/drawing/2014/main" id="{365D814B-DADC-4FA1-B642-D6BC08D634A7}"/>
              </a:ext>
            </a:extLst>
          </p:cNvPr>
          <p:cNvSpPr>
            <a:spLocks noGrp="1"/>
          </p:cNvSpPr>
          <p:nvPr>
            <p:ph type="title"/>
          </p:nvPr>
        </p:nvSpPr>
        <p:spPr>
          <a:xfrm>
            <a:off x="3871772" y="416967"/>
            <a:ext cx="7802477" cy="679731"/>
          </a:xfrm>
        </p:spPr>
        <p:txBody>
          <a:bodyPr>
            <a:normAutofit fontScale="90000"/>
          </a:bodyPr>
          <a:lstStyle/>
          <a:p>
            <a:pPr algn="ctr"/>
            <a:br>
              <a:rPr lang="en-CA" sz="4800">
                <a:solidFill>
                  <a:srgbClr val="E41617"/>
                </a:solidFill>
                <a:latin typeface="Lobster 1.4" panose="02000506000000020003" pitchFamily="50" charset="0"/>
              </a:rPr>
            </a:br>
            <a:r>
              <a:rPr lang="en-CA" sz="3600" b="1" cap="none">
                <a:solidFill>
                  <a:srgbClr val="E41617"/>
                </a:solidFill>
                <a:latin typeface="Arial" panose="020B0604020202020204" pitchFamily="34" charset="0"/>
                <a:cs typeface="Arial" panose="020B0604020202020204" pitchFamily="34" charset="0"/>
              </a:rPr>
              <a:t>Knife Safety</a:t>
            </a:r>
            <a:br>
              <a:rPr lang="en-CA" sz="3600" u="sng">
                <a:solidFill>
                  <a:srgbClr val="E41617"/>
                </a:solidFill>
                <a:latin typeface="Arial" panose="020B0604020202020204" pitchFamily="34" charset="0"/>
                <a:cs typeface="Arial" panose="020B0604020202020204" pitchFamily="34" charset="0"/>
              </a:rPr>
            </a:br>
            <a:endParaRPr lang="en-US" sz="3600" u="sng">
              <a:solidFill>
                <a:srgbClr val="E41617"/>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469BB1EE-5B6E-48E3-926A-29EE8F466D7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212" y="2313873"/>
            <a:ext cx="3188484" cy="2219136"/>
          </a:xfrm>
          <a:prstGeom prst="rect">
            <a:avLst/>
          </a:prstGeom>
        </p:spPr>
      </p:pic>
      <p:sp>
        <p:nvSpPr>
          <p:cNvPr id="13" name="Rectangle 12" descr="Video link: https://www.youtube.com/watch?v=fe3Mo_IzmT8​&#10;">
            <a:extLst>
              <a:ext uri="{FF2B5EF4-FFF2-40B4-BE49-F238E27FC236}">
                <a16:creationId xmlns:a16="http://schemas.microsoft.com/office/drawing/2014/main" id="{46B05616-1C68-4B44-8FD1-403C6C195FC3}"/>
              </a:ext>
            </a:extLst>
          </p:cNvPr>
          <p:cNvSpPr/>
          <p:nvPr/>
        </p:nvSpPr>
        <p:spPr>
          <a:xfrm>
            <a:off x="3871771" y="6060248"/>
            <a:ext cx="7802477" cy="646331"/>
          </a:xfrm>
          <a:prstGeom prst="rect">
            <a:avLst/>
          </a:prstGeom>
        </p:spPr>
        <p:txBody>
          <a:bodyPr wrap="square" lIns="91440" tIns="45720" rIns="91440" bIns="45720" anchor="t">
            <a:spAutoFit/>
          </a:bodyPr>
          <a:lstStyle/>
          <a:p>
            <a:pPr algn="ctr" defTabSz="914400">
              <a:defRPr/>
            </a:pPr>
            <a:r>
              <a:rPr lang="en-US"/>
              <a:t>Watch on YouTube: </a:t>
            </a:r>
            <a:r>
              <a:rPr lang="en-US">
                <a:ea typeface="+mn-lt"/>
                <a:cs typeface="+mn-lt"/>
                <a:hlinkClick r:id="rId4"/>
              </a:rPr>
              <a:t>https://www.youtube.com/watch?v=fe3Mo_IzmT8</a:t>
            </a:r>
            <a:endParaRPr lang="en-US">
              <a:ea typeface="+mn-lt"/>
              <a:cs typeface="+mn-lt"/>
            </a:endParaRPr>
          </a:p>
          <a:p>
            <a:pPr algn="ctr" defTabSz="914400">
              <a:defRPr/>
            </a:pPr>
            <a:endParaRPr lang="en-US">
              <a:cs typeface="Calibri"/>
            </a:endParaRPr>
          </a:p>
        </p:txBody>
      </p:sp>
      <p:pic>
        <p:nvPicPr>
          <p:cNvPr id="6" name="Picture 5">
            <a:extLst>
              <a:ext uri="{FF2B5EF4-FFF2-40B4-BE49-F238E27FC236}">
                <a16:creationId xmlns:a16="http://schemas.microsoft.com/office/drawing/2014/main" id="{365604FD-4116-0D12-A791-8F610EB2B5B8}"/>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1945" y="5607467"/>
            <a:ext cx="2332152" cy="905562"/>
          </a:xfrm>
          <a:prstGeom prst="rect">
            <a:avLst/>
          </a:prstGeom>
        </p:spPr>
      </p:pic>
      <p:pic>
        <p:nvPicPr>
          <p:cNvPr id="5" name="Picture 4">
            <a:extLst>
              <a:ext uri="{FF2B5EF4-FFF2-40B4-BE49-F238E27FC236}">
                <a16:creationId xmlns:a16="http://schemas.microsoft.com/office/drawing/2014/main" id="{658190DB-9305-D5FC-AB0A-DB962C7757E7}"/>
              </a:ext>
            </a:extLst>
          </p:cNvPr>
          <p:cNvPicPr>
            <a:picLocks noChangeAspect="1"/>
          </p:cNvPicPr>
          <p:nvPr/>
        </p:nvPicPr>
        <p:blipFill>
          <a:blip r:embed="rId6"/>
          <a:stretch>
            <a:fillRect/>
          </a:stretch>
        </p:blipFill>
        <p:spPr>
          <a:xfrm>
            <a:off x="3779672" y="1159031"/>
            <a:ext cx="8199628" cy="4838884"/>
          </a:xfrm>
          <a:prstGeom prst="rect">
            <a:avLst/>
          </a:prstGeom>
        </p:spPr>
      </p:pic>
    </p:spTree>
    <p:extLst>
      <p:ext uri="{BB962C8B-B14F-4D97-AF65-F5344CB8AC3E}">
        <p14:creationId xmlns:p14="http://schemas.microsoft.com/office/powerpoint/2010/main" val="2967538884"/>
      </p:ext>
    </p:extLst>
  </p:cSld>
  <p:clrMapOvr>
    <a:masterClrMapping/>
  </p:clrMapOvr>
  <mc:AlternateContent xmlns:mc="http://schemas.openxmlformats.org/markup-compatibility/2006" xmlns:p14="http://schemas.microsoft.com/office/powerpoint/2010/main">
    <mc:Choice Requires="p14">
      <p:transition spd="slow" p14:dur="2000" advTm="261977"/>
    </mc:Choice>
    <mc:Fallback xmlns="">
      <p:transition spd="slow" advTm="261977"/>
    </mc:Fallback>
  </mc:AlternateContent>
  <p:extLst>
    <p:ext uri="{E180D4A7-C9FB-4DFB-919C-405C955672EB}">
      <p14:showEvtLst xmlns:p14="http://schemas.microsoft.com/office/powerpoint/2010/main">
        <p14:playEvt time="1079" objId="4"/>
        <p14:stopEvt time="261977" objId="4"/>
      </p14:showEvt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1A780D7-A965-4B22-879D-68A7CF11747D}"/>
              </a:ext>
              <a:ext uri="{C183D7F6-B498-43B3-948B-1728B52AA6E4}">
                <adec:decorative xmlns:adec="http://schemas.microsoft.com/office/drawing/2017/decorative" val="1"/>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Rectangle 3" descr="Slide Title: Participant Orientation">
            <a:extLst>
              <a:ext uri="{FF2B5EF4-FFF2-40B4-BE49-F238E27FC236}">
                <a16:creationId xmlns:a16="http://schemas.microsoft.com/office/drawing/2014/main" id="{341AB276-C918-41DE-B847-DAE6C415E23A}"/>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15" name="Straight Connector 14">
            <a:extLst>
              <a:ext uri="{FF2B5EF4-FFF2-40B4-BE49-F238E27FC236}">
                <a16:creationId xmlns:a16="http://schemas.microsoft.com/office/drawing/2014/main" id="{028A0B90-3B62-4769-AEEF-52F727DCB6D5}"/>
              </a:ext>
              <a:ext uri="{C183D7F6-B498-43B3-948B-1728B52AA6E4}">
                <adec:decorative xmlns:adec="http://schemas.microsoft.com/office/drawing/2017/decorative" val="1"/>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cxnSp>
        <p:nvCxnSpPr>
          <p:cNvPr id="9" name="Straight Connector 8">
            <a:extLst>
              <a:ext uri="{C183D7F6-B498-43B3-948B-1728B52AA6E4}">
                <adec:decorative xmlns:adec="http://schemas.microsoft.com/office/drawing/2017/decorative" val="1"/>
              </a:ext>
            </a:extLst>
          </p:cNvPr>
          <p:cNvCxnSpPr/>
          <p:nvPr/>
        </p:nvCxnSpPr>
        <p:spPr>
          <a:xfrm flipV="1">
            <a:off x="8635353" y="2305268"/>
            <a:ext cx="3217151"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sp>
        <p:nvSpPr>
          <p:cNvPr id="10" name="Content Placeholder 2" descr="General kitchen safety:​&#10;&#10;Preventing Burns:​&#10;Always use oven mitts to lift hot items​&#10;Ask for help when carrying hot items that are too heavy​&#10;&#10;Preventing Shocks:​&#10;Hands must be dry when plugging in electrical equipment to an outlet​&#10;&#10;​&#10;&#10;Turn off appliance before plugging it in"/>
          <p:cNvSpPr txBox="1">
            <a:spLocks/>
          </p:cNvSpPr>
          <p:nvPr/>
        </p:nvSpPr>
        <p:spPr>
          <a:xfrm>
            <a:off x="3864301" y="373683"/>
            <a:ext cx="7772400" cy="59980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3200" b="1" i="0" u="none" strike="noStrike" kern="1200" cap="none" spc="0" normalizeH="0" baseline="0" noProof="0">
                <a:ln>
                  <a:noFill/>
                </a:ln>
                <a:solidFill>
                  <a:srgbClr val="E41617"/>
                </a:solidFill>
                <a:effectLst/>
                <a:uLnTx/>
                <a:uFillTx/>
                <a:latin typeface="Arial" panose="020B0604020202020204" pitchFamily="34" charset="0"/>
                <a:ea typeface="+mn-ea"/>
                <a:cs typeface="Arial" panose="020B0604020202020204" pitchFamily="34" charset="0"/>
              </a:rPr>
              <a:t>General kitchen safety:</a:t>
            </a:r>
          </a:p>
          <a:p>
            <a:pPr marL="0" marR="0" lvl="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a:pPr>
            <a:endParaRPr kumimoji="0" lang="en-CA" sz="2800" b="0" i="1" u="none" strike="noStrike" kern="1200" cap="none" spc="0" normalizeH="0" baseline="0" noProof="0">
              <a:ln>
                <a:noFill/>
              </a:ln>
              <a:solidFill>
                <a:srgbClr val="E41617"/>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CA" sz="2800" b="1" i="0" u="none" strike="noStrike" kern="1200" cap="none" spc="0" normalizeH="0" baseline="0" noProof="0">
                <a:ln>
                  <a:noFill/>
                </a:ln>
                <a:solidFill>
                  <a:srgbClr val="E41617"/>
                </a:solidFill>
                <a:effectLst/>
                <a:uLnTx/>
                <a:uFillTx/>
                <a:latin typeface="Arial" panose="020B0604020202020204" pitchFamily="34" charset="0"/>
                <a:ea typeface="+mn-ea"/>
                <a:cs typeface="Arial" panose="020B0604020202020204" pitchFamily="34" charset="0"/>
              </a:rPr>
              <a:t>Preventing Burns:</a:t>
            </a:r>
          </a:p>
          <a:p>
            <a:pPr marL="457200" marR="0" lvl="0" indent="-457200" algn="l" defTabSz="914400" rtl="0" eaLnBrk="1" fontAlgn="auto" latinLnBrk="0" hangingPunct="1">
              <a:lnSpc>
                <a:spcPct val="90000"/>
              </a:lnSpc>
              <a:spcBef>
                <a:spcPts val="0"/>
              </a:spcBef>
              <a:spcAft>
                <a:spcPts val="600"/>
              </a:spcAft>
              <a:buClr>
                <a:srgbClr val="E41617"/>
              </a:buClr>
              <a:buSzTx/>
              <a:buFont typeface="Arial" panose="020B0604020202020204" pitchFamily="34" charset="0"/>
              <a:buChar char="•"/>
              <a:tabLst/>
              <a:defRPr/>
            </a:pPr>
            <a:r>
              <a:rPr kumimoji="0" lang="en-CA"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Always use oven mitts to lift hot items</a:t>
            </a:r>
          </a:p>
          <a:p>
            <a:pPr marL="457200" marR="0" lvl="0" indent="-457200" algn="l" defTabSz="914400" rtl="0" eaLnBrk="1" fontAlgn="auto" latinLnBrk="0" hangingPunct="1">
              <a:lnSpc>
                <a:spcPct val="90000"/>
              </a:lnSpc>
              <a:spcBef>
                <a:spcPts val="1000"/>
              </a:spcBef>
              <a:spcAft>
                <a:spcPts val="0"/>
              </a:spcAft>
              <a:buClr>
                <a:srgbClr val="E41617"/>
              </a:buClr>
              <a:buSzTx/>
              <a:buFont typeface="Arial" panose="020B0604020202020204" pitchFamily="34" charset="0"/>
              <a:buChar char="•"/>
              <a:tabLst/>
              <a:defRPr/>
            </a:pPr>
            <a:r>
              <a:rPr kumimoji="0" lang="en-CA"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Ask for help when carrying hot items that are too heavy</a:t>
            </a:r>
          </a:p>
          <a:p>
            <a:pPr marL="228600" marR="0" lvl="0" indent="-228600" algn="l" defTabSz="914400" rtl="0" eaLnBrk="1" fontAlgn="auto" latinLnBrk="0" hangingPunct="1">
              <a:lnSpc>
                <a:spcPct val="90000"/>
              </a:lnSpc>
              <a:spcBef>
                <a:spcPts val="1000"/>
              </a:spcBef>
              <a:spcAft>
                <a:spcPts val="0"/>
              </a:spcAft>
              <a:buClr>
                <a:srgbClr val="006600"/>
              </a:buClr>
              <a:buSzTx/>
              <a:buFont typeface="Arial" panose="020B0604020202020204" pitchFamily="34" charset="0"/>
              <a:buChar char="•"/>
              <a:tabLst/>
              <a:defRPr/>
            </a:pPr>
            <a:endParaRPr kumimoji="0" lang="en-CA"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0"/>
              </a:spcBef>
              <a:spcAft>
                <a:spcPts val="600"/>
              </a:spcAft>
              <a:buClr>
                <a:srgbClr val="006600"/>
              </a:buClr>
              <a:buSzTx/>
              <a:buFont typeface="Arial" panose="020B0604020202020204" pitchFamily="34" charset="0"/>
              <a:buNone/>
              <a:tabLst/>
              <a:defRPr/>
            </a:pPr>
            <a:r>
              <a:rPr kumimoji="0" lang="en-CA" sz="2800" b="1" i="0" u="none" strike="noStrike" kern="1200" cap="none" spc="0" normalizeH="0" baseline="0" noProof="0">
                <a:ln>
                  <a:noFill/>
                </a:ln>
                <a:solidFill>
                  <a:srgbClr val="E41617"/>
                </a:solidFill>
                <a:effectLst/>
                <a:uLnTx/>
                <a:uFillTx/>
                <a:latin typeface="Arial" panose="020B0604020202020204" pitchFamily="34" charset="0"/>
                <a:ea typeface="+mn-ea"/>
                <a:cs typeface="Arial" panose="020B0604020202020204" pitchFamily="34" charset="0"/>
              </a:rPr>
              <a:t>Preventing Shocks:</a:t>
            </a:r>
          </a:p>
          <a:p>
            <a:pPr marL="457200" lvl="0" indent="-457200">
              <a:spcBef>
                <a:spcPts val="0"/>
              </a:spcBef>
              <a:buClr>
                <a:srgbClr val="E41617"/>
              </a:buClr>
              <a:defRPr/>
            </a:pPr>
            <a:r>
              <a:rPr lang="en-CA">
                <a:latin typeface="Arial" panose="020B0604020202020204" pitchFamily="34" charset="0"/>
                <a:cs typeface="Arial" panose="020B0604020202020204" pitchFamily="34" charset="0"/>
              </a:rPr>
              <a:t>Hands must be dry when plugging in electrical equipment to an outlet</a:t>
            </a:r>
          </a:p>
          <a:p>
            <a:pPr marL="0" lvl="0" indent="0">
              <a:spcBef>
                <a:spcPts val="0"/>
              </a:spcBef>
              <a:buClr>
                <a:srgbClr val="FF0000"/>
              </a:buClr>
              <a:buNone/>
              <a:defRPr/>
            </a:pPr>
            <a:endParaRPr lang="en-CA" sz="1600">
              <a:latin typeface="Arial" panose="020B0604020202020204" pitchFamily="34" charset="0"/>
              <a:cs typeface="Arial" panose="020B0604020202020204" pitchFamily="34" charset="0"/>
            </a:endParaRPr>
          </a:p>
          <a:p>
            <a:pPr marL="457200" lvl="0" indent="-457200">
              <a:spcBef>
                <a:spcPts val="0"/>
              </a:spcBef>
              <a:buClr>
                <a:srgbClr val="E41617"/>
              </a:buClr>
              <a:defRPr/>
            </a:pPr>
            <a:r>
              <a:rPr lang="en-CA">
                <a:solidFill>
                  <a:prstClr val="black"/>
                </a:solidFill>
                <a:latin typeface="Arial" panose="020B0604020202020204" pitchFamily="34" charset="0"/>
                <a:cs typeface="Arial" panose="020B0604020202020204" pitchFamily="34" charset="0"/>
              </a:rPr>
              <a:t>T</a:t>
            </a:r>
            <a:r>
              <a:rPr kumimoji="0" lang="en-CA"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urn off appliance before plugging it in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C0467330-F342-4F7D-8E73-0F814058439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212" y="2313873"/>
            <a:ext cx="3188484" cy="2219136"/>
          </a:xfrm>
          <a:prstGeom prst="rect">
            <a:avLst/>
          </a:prstGeom>
        </p:spPr>
      </p:pic>
      <p:pic>
        <p:nvPicPr>
          <p:cNvPr id="5" name="Picture 4">
            <a:extLst>
              <a:ext uri="{FF2B5EF4-FFF2-40B4-BE49-F238E27FC236}">
                <a16:creationId xmlns:a16="http://schemas.microsoft.com/office/drawing/2014/main" id="{DA60DCFA-25A8-DD33-5709-68326F9EA13C}"/>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1945" y="5599611"/>
            <a:ext cx="2332152" cy="905562"/>
          </a:xfrm>
          <a:prstGeom prst="rect">
            <a:avLst/>
          </a:prstGeom>
        </p:spPr>
      </p:pic>
      <p:pic>
        <p:nvPicPr>
          <p:cNvPr id="19" name="Audio 18">
            <a:extLst>
              <a:ext uri="{FF2B5EF4-FFF2-40B4-BE49-F238E27FC236}">
                <a16:creationId xmlns:a16="http://schemas.microsoft.com/office/drawing/2014/main" id="{091DB33E-3708-3494-7884-2302C3268A3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112267174"/>
      </p:ext>
    </p:extLst>
  </p:cSld>
  <p:clrMapOvr>
    <a:masterClrMapping/>
  </p:clrMapOvr>
  <mc:AlternateContent xmlns:mc="http://schemas.openxmlformats.org/markup-compatibility/2006" xmlns:p14="http://schemas.microsoft.com/office/powerpoint/2010/main">
    <mc:Choice Requires="p14">
      <p:transition spd="slow" p14:dur="2000" advTm="36690"/>
    </mc:Choice>
    <mc:Fallback xmlns="">
      <p:transition spd="slow" advTm="36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413C64B-A9F4-429C-8729-96DCDB34BC56}"/>
              </a:ext>
              <a:ext uri="{C183D7F6-B498-43B3-948B-1728B52AA6E4}">
                <adec:decorative xmlns:adec="http://schemas.microsoft.com/office/drawing/2017/decorative" val="1"/>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Rectangle 3" descr="Slide Title: Participant Orientation">
            <a:extLst>
              <a:ext uri="{FF2B5EF4-FFF2-40B4-BE49-F238E27FC236}">
                <a16:creationId xmlns:a16="http://schemas.microsoft.com/office/drawing/2014/main" id="{BF4EC340-4EC7-4BDA-A9F5-C82A3423B24D}"/>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15" name="Straight Connector 14">
            <a:extLst>
              <a:ext uri="{FF2B5EF4-FFF2-40B4-BE49-F238E27FC236}">
                <a16:creationId xmlns:a16="http://schemas.microsoft.com/office/drawing/2014/main" id="{0A33CAAD-E813-4598-A246-1B0E27F7E197}"/>
              </a:ext>
              <a:ext uri="{C183D7F6-B498-43B3-948B-1728B52AA6E4}">
                <adec:decorative xmlns:adec="http://schemas.microsoft.com/office/drawing/2017/decorative" val="1"/>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sp>
        <p:nvSpPr>
          <p:cNvPr id="7" name="Title 1">
            <a:extLst>
              <a:ext uri="{FF2B5EF4-FFF2-40B4-BE49-F238E27FC236}">
                <a16:creationId xmlns:a16="http://schemas.microsoft.com/office/drawing/2014/main" id="{43C5F814-558F-41AA-8760-4996E3FDBCAC}"/>
              </a:ext>
              <a:ext uri="{C183D7F6-B498-43B3-948B-1728B52AA6E4}">
                <adec:decorative xmlns:adec="http://schemas.microsoft.com/office/drawing/2017/decorative" val="1"/>
              </a:ext>
            </a:extLst>
          </p:cNvPr>
          <p:cNvSpPr txBox="1">
            <a:spLocks/>
          </p:cNvSpPr>
          <p:nvPr/>
        </p:nvSpPr>
        <p:spPr>
          <a:xfrm>
            <a:off x="2743204" y="-199"/>
            <a:ext cx="9448796"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ctr"/>
            <a:br>
              <a:rPr lang="en-CA" sz="4800" b="1" cap="none">
                <a:solidFill>
                  <a:srgbClr val="FF0000"/>
                </a:solidFill>
                <a:latin typeface="Arial" panose="020B0604020202020204" pitchFamily="34" charset="0"/>
                <a:cs typeface="Arial" panose="020B0604020202020204" pitchFamily="34" charset="0"/>
              </a:rPr>
            </a:br>
            <a:endParaRPr lang="en-US" sz="3000" b="1" u="sng" cap="none">
              <a:solidFill>
                <a:srgbClr val="FF0000"/>
              </a:solidFill>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ACE21C0A-7CE9-4DBC-B7D8-AE59D2938F04}"/>
              </a:ext>
              <a:ext uri="{C183D7F6-B498-43B3-948B-1728B52AA6E4}">
                <adec:decorative xmlns:adec="http://schemas.microsoft.com/office/drawing/2017/decorative" val="1"/>
              </a:ext>
            </a:extLst>
          </p:cNvPr>
          <p:cNvSpPr>
            <a:spLocks noGrp="1"/>
          </p:cNvSpPr>
          <p:nvPr>
            <p:ph type="title"/>
          </p:nvPr>
        </p:nvSpPr>
        <p:spPr>
          <a:xfrm>
            <a:off x="3380888" y="542167"/>
            <a:ext cx="6175806" cy="710730"/>
          </a:xfrm>
        </p:spPr>
        <p:txBody>
          <a:bodyPr>
            <a:normAutofit fontScale="90000"/>
          </a:bodyPr>
          <a:lstStyle/>
          <a:p>
            <a:br>
              <a:rPr lang="en-CA" sz="4800">
                <a:solidFill>
                  <a:schemeClr val="tx1"/>
                </a:solidFill>
                <a:latin typeface="Arial" panose="020B0604020202020204" pitchFamily="34" charset="0"/>
                <a:cs typeface="Arial" panose="020B0604020202020204" pitchFamily="34" charset="0"/>
              </a:rPr>
            </a:br>
            <a:endParaRPr lang="en-US" sz="3000" u="sng">
              <a:solidFill>
                <a:schemeClr val="tx1"/>
              </a:solidFill>
              <a:latin typeface="Arial" panose="020B0604020202020204" pitchFamily="34" charset="0"/>
              <a:cs typeface="Arial" panose="020B0604020202020204" pitchFamily="34" charset="0"/>
            </a:endParaRPr>
          </a:p>
        </p:txBody>
      </p:sp>
      <p:sp>
        <p:nvSpPr>
          <p:cNvPr id="2" name="Rectangle 1" descr="Handling injuries:​&#10;A first aid trained staff member must be available at all times when the program is running​&#10;Know where the first aid station is located​&#10;If a participant cuts themselves, clean the wound and apply a sterile Band-Aid​&#10;Contact the first aid trained staff member">
            <a:extLst>
              <a:ext uri="{FF2B5EF4-FFF2-40B4-BE49-F238E27FC236}">
                <a16:creationId xmlns:a16="http://schemas.microsoft.com/office/drawing/2014/main" id="{3A9DCA6C-719D-442D-B747-BF1C8DDFE4A5}"/>
              </a:ext>
            </a:extLst>
          </p:cNvPr>
          <p:cNvSpPr/>
          <p:nvPr/>
        </p:nvSpPr>
        <p:spPr>
          <a:xfrm>
            <a:off x="3485398" y="1167613"/>
            <a:ext cx="8353376" cy="3323987"/>
          </a:xfrm>
          <a:prstGeom prst="rect">
            <a:avLst/>
          </a:prstGeom>
        </p:spPr>
        <p:txBody>
          <a:bodyPr wrap="square" lIns="91440" tIns="45720" rIns="91440" bIns="45720" anchor="t">
            <a:spAutoFit/>
          </a:bodyPr>
          <a:lstStyle/>
          <a:p>
            <a:pPr marL="457200" indent="-457200">
              <a:spcBef>
                <a:spcPts val="0"/>
              </a:spcBef>
              <a:spcAft>
                <a:spcPts val="600"/>
              </a:spcAft>
              <a:buClr>
                <a:srgbClr val="E41617"/>
              </a:buClr>
              <a:buFont typeface="Arial" panose="020B0604020202020204" pitchFamily="34" charset="0"/>
              <a:buChar char="•"/>
            </a:pPr>
            <a:r>
              <a:rPr lang="en-CA" sz="2600">
                <a:latin typeface="Arial"/>
                <a:cs typeface="Arial"/>
              </a:rPr>
              <a:t>A first aid trained staff member must be available at all times when the program is running</a:t>
            </a:r>
            <a:endParaRPr lang="en-US" sz="2600">
              <a:cs typeface="Calibri" panose="020F0502020204030204"/>
            </a:endParaRPr>
          </a:p>
          <a:p>
            <a:pPr>
              <a:spcAft>
                <a:spcPts val="600"/>
              </a:spcAft>
              <a:buClr>
                <a:srgbClr val="E41617"/>
              </a:buClr>
            </a:pPr>
            <a:r>
              <a:rPr lang="en-CA" sz="800">
                <a:latin typeface="Arial"/>
                <a:cs typeface="Arial"/>
              </a:rPr>
              <a:t> </a:t>
            </a:r>
            <a:endParaRPr lang="en-CA" sz="2600">
              <a:latin typeface="Arial"/>
              <a:cs typeface="Arial"/>
            </a:endParaRPr>
          </a:p>
          <a:p>
            <a:pPr marL="457200" indent="-457200">
              <a:spcBef>
                <a:spcPts val="0"/>
              </a:spcBef>
              <a:spcAft>
                <a:spcPts val="600"/>
              </a:spcAft>
              <a:buClr>
                <a:srgbClr val="E41617"/>
              </a:buClr>
              <a:buFont typeface="Arial" panose="020B0604020202020204" pitchFamily="34" charset="0"/>
              <a:buChar char="•"/>
            </a:pPr>
            <a:r>
              <a:rPr lang="en-CA" sz="2600">
                <a:latin typeface="Arial"/>
                <a:cs typeface="Arial"/>
              </a:rPr>
              <a:t>Know where the first aid station is located</a:t>
            </a:r>
          </a:p>
          <a:p>
            <a:pPr>
              <a:spcAft>
                <a:spcPts val="600"/>
              </a:spcAft>
              <a:buClr>
                <a:srgbClr val="E41617"/>
              </a:buClr>
            </a:pPr>
            <a:r>
              <a:rPr lang="en-CA" sz="800">
                <a:latin typeface="Arial"/>
                <a:cs typeface="Arial"/>
              </a:rPr>
              <a:t> </a:t>
            </a:r>
            <a:endParaRPr lang="en-CA" sz="2600">
              <a:latin typeface="Arial"/>
              <a:cs typeface="Arial"/>
            </a:endParaRPr>
          </a:p>
          <a:p>
            <a:pPr marL="457200" indent="-457200">
              <a:spcBef>
                <a:spcPts val="0"/>
              </a:spcBef>
              <a:spcAft>
                <a:spcPts val="600"/>
              </a:spcAft>
              <a:buClr>
                <a:srgbClr val="E41617"/>
              </a:buClr>
              <a:buFont typeface="Arial" panose="020B0604020202020204" pitchFamily="34" charset="0"/>
              <a:buChar char="•"/>
            </a:pPr>
            <a:r>
              <a:rPr lang="en-CA" sz="2600">
                <a:latin typeface="Arial"/>
                <a:cs typeface="Arial"/>
              </a:rPr>
              <a:t>If a participant cuts themselves, clean the wound and apply a sterile Band-Aid</a:t>
            </a:r>
          </a:p>
          <a:p>
            <a:pPr>
              <a:spcAft>
                <a:spcPts val="600"/>
              </a:spcAft>
              <a:buClr>
                <a:srgbClr val="E41617"/>
              </a:buClr>
            </a:pPr>
            <a:r>
              <a:rPr lang="en-CA" sz="800">
                <a:latin typeface="Arial"/>
                <a:cs typeface="Arial"/>
              </a:rPr>
              <a:t> </a:t>
            </a:r>
            <a:endParaRPr lang="en-CA" sz="2600">
              <a:latin typeface="Arial"/>
              <a:cs typeface="Arial"/>
            </a:endParaRPr>
          </a:p>
          <a:p>
            <a:pPr marL="457200" indent="-457200">
              <a:spcBef>
                <a:spcPts val="0"/>
              </a:spcBef>
              <a:spcAft>
                <a:spcPts val="600"/>
              </a:spcAft>
              <a:buClr>
                <a:srgbClr val="E41617"/>
              </a:buClr>
              <a:buFont typeface="Arial" panose="020B0604020202020204" pitchFamily="34" charset="0"/>
              <a:buChar char="•"/>
            </a:pPr>
            <a:r>
              <a:rPr lang="en-CA" sz="2600">
                <a:latin typeface="Arial"/>
                <a:cs typeface="Arial"/>
              </a:rPr>
              <a:t>Contact the first aid trained staff member</a:t>
            </a:r>
          </a:p>
        </p:txBody>
      </p:sp>
      <p:sp>
        <p:nvSpPr>
          <p:cNvPr id="3" name="Rectangle 2">
            <a:extLst>
              <a:ext uri="{FF2B5EF4-FFF2-40B4-BE49-F238E27FC236}">
                <a16:creationId xmlns:a16="http://schemas.microsoft.com/office/drawing/2014/main" id="{99D01E71-822E-471B-A7DA-FB6CC4C87506}"/>
              </a:ext>
              <a:ext uri="{C183D7F6-B498-43B3-948B-1728B52AA6E4}">
                <adec:decorative xmlns:adec="http://schemas.microsoft.com/office/drawing/2017/decorative" val="1"/>
              </a:ext>
            </a:extLst>
          </p:cNvPr>
          <p:cNvSpPr/>
          <p:nvPr/>
        </p:nvSpPr>
        <p:spPr>
          <a:xfrm>
            <a:off x="5645629" y="377055"/>
            <a:ext cx="3643946" cy="535531"/>
          </a:xfrm>
          <a:prstGeom prst="rect">
            <a:avLst/>
          </a:prstGeom>
        </p:spPr>
        <p:txBody>
          <a:bodyPr wrap="none">
            <a:spAutoFit/>
          </a:bodyPr>
          <a:lstStyle/>
          <a:p>
            <a:pPr lvl="0" algn="ctr" defTabSz="914400">
              <a:lnSpc>
                <a:spcPct val="90000"/>
              </a:lnSpc>
              <a:spcBef>
                <a:spcPts val="1000"/>
              </a:spcBef>
              <a:defRPr/>
            </a:pPr>
            <a:r>
              <a:rPr lang="en-CA" sz="3200" b="1">
                <a:solidFill>
                  <a:srgbClr val="E41617"/>
                </a:solidFill>
                <a:latin typeface="Arial" panose="020B0604020202020204" pitchFamily="34" charset="0"/>
                <a:cs typeface="Arial" panose="020B0604020202020204" pitchFamily="34" charset="0"/>
              </a:rPr>
              <a:t>Handling injuries:</a:t>
            </a:r>
          </a:p>
        </p:txBody>
      </p:sp>
      <p:pic>
        <p:nvPicPr>
          <p:cNvPr id="11" name="Picture 10">
            <a:extLst>
              <a:ext uri="{FF2B5EF4-FFF2-40B4-BE49-F238E27FC236}">
                <a16:creationId xmlns:a16="http://schemas.microsoft.com/office/drawing/2014/main" id="{E939824D-E45A-4A40-9BB7-F0061F05E0C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212" y="2313873"/>
            <a:ext cx="3188484" cy="2219136"/>
          </a:xfrm>
          <a:prstGeom prst="rect">
            <a:avLst/>
          </a:prstGeom>
        </p:spPr>
      </p:pic>
      <p:pic>
        <p:nvPicPr>
          <p:cNvPr id="8" name="Picture 7">
            <a:extLst>
              <a:ext uri="{FF2B5EF4-FFF2-40B4-BE49-F238E27FC236}">
                <a16:creationId xmlns:a16="http://schemas.microsoft.com/office/drawing/2014/main" id="{869C8FC0-F105-A5D4-27BD-751F96E8B1DD}"/>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1945" y="5599611"/>
            <a:ext cx="2332152" cy="905562"/>
          </a:xfrm>
          <a:prstGeom prst="rect">
            <a:avLst/>
          </a:prstGeom>
        </p:spPr>
      </p:pic>
      <p:pic>
        <p:nvPicPr>
          <p:cNvPr id="4" name="Picture 3" descr="Image: Red and white first aid kit and first aid tools.">
            <a:extLst>
              <a:ext uri="{FF2B5EF4-FFF2-40B4-BE49-F238E27FC236}">
                <a16:creationId xmlns:a16="http://schemas.microsoft.com/office/drawing/2014/main" id="{1C8F85A3-3EAD-B672-D007-60394B27F527}"/>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4475826" y="4723658"/>
            <a:ext cx="5674311" cy="1979591"/>
          </a:xfrm>
          <a:prstGeom prst="rect">
            <a:avLst/>
          </a:prstGeom>
        </p:spPr>
      </p:pic>
      <p:pic>
        <p:nvPicPr>
          <p:cNvPr id="26" name="Audio 25">
            <a:extLst>
              <a:ext uri="{FF2B5EF4-FFF2-40B4-BE49-F238E27FC236}">
                <a16:creationId xmlns:a16="http://schemas.microsoft.com/office/drawing/2014/main" id="{EFD44E66-F021-2CBC-43B8-58744BE394F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640771432"/>
      </p:ext>
    </p:extLst>
  </p:cSld>
  <p:clrMapOvr>
    <a:masterClrMapping/>
  </p:clrMapOvr>
  <mc:AlternateContent xmlns:mc="http://schemas.openxmlformats.org/markup-compatibility/2006" xmlns:p14="http://schemas.microsoft.com/office/powerpoint/2010/main">
    <mc:Choice Requires="p14">
      <p:transition spd="slow" p14:dur="2000" advTm="40155"/>
    </mc:Choice>
    <mc:Fallback xmlns="">
      <p:transition spd="slow" advTm="40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7D2BD68-7BE8-4A88-B9EB-292921816C61}"/>
              </a:ext>
              <a:ext uri="{C183D7F6-B498-43B3-948B-1728B52AA6E4}">
                <adec:decorative xmlns:adec="http://schemas.microsoft.com/office/drawing/2017/decorative" val="1"/>
              </a:ext>
            </a:extLst>
          </p:cNvPr>
          <p:cNvGrpSpPr/>
          <p:nvPr/>
        </p:nvGrpSpPr>
        <p:grpSpPr>
          <a:xfrm>
            <a:off x="-159031" y="0"/>
            <a:ext cx="3535654" cy="6858000"/>
            <a:chOff x="-159031" y="0"/>
            <a:chExt cx="3535654" cy="6858000"/>
          </a:xfrm>
        </p:grpSpPr>
        <p:sp>
          <p:nvSpPr>
            <p:cNvPr id="12" name="Rectangle 11">
              <a:extLst>
                <a:ext uri="{FF2B5EF4-FFF2-40B4-BE49-F238E27FC236}">
                  <a16:creationId xmlns:a16="http://schemas.microsoft.com/office/drawing/2014/main" id="{27397091-7463-4EE0-A7F1-F84AF2889F44}"/>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87D6B41A-74AE-4AD9-8B90-EC80E7BA992A}"/>
                </a:ext>
              </a:extLst>
            </p:cNvPr>
            <p:cNvGrpSpPr/>
            <p:nvPr/>
          </p:nvGrpSpPr>
          <p:grpSpPr>
            <a:xfrm>
              <a:off x="-150347" y="375101"/>
              <a:ext cx="3526970" cy="1832917"/>
              <a:chOff x="-150347" y="375101"/>
              <a:chExt cx="3526970" cy="1832917"/>
            </a:xfrm>
          </p:grpSpPr>
          <p:sp>
            <p:nvSpPr>
              <p:cNvPr id="14" name="Rectangle 3" descr="Slide Title: Program Format">
                <a:extLst>
                  <a:ext uri="{FF2B5EF4-FFF2-40B4-BE49-F238E27FC236}">
                    <a16:creationId xmlns:a16="http://schemas.microsoft.com/office/drawing/2014/main" id="{2924924E-A5CC-49CE-A6EF-20290855FDF3}"/>
                  </a:ext>
                </a:extLst>
              </p:cNvPr>
              <p:cNvSpPr txBox="1">
                <a:spLocks noChangeArrowheads="1"/>
              </p:cNvSpPr>
              <p:nvPr/>
            </p:nvSpPr>
            <p:spPr>
              <a:xfrm>
                <a:off x="-150347" y="375101"/>
                <a:ext cx="3526970" cy="1832917"/>
              </a:xfrm>
              <a:prstGeom prst="rect">
                <a:avLst/>
              </a:prstGeom>
            </p:spPr>
            <p:txBody>
              <a:bodyPr lIns="91440" tIns="45720" rIns="91440" bIns="45720" anchor="t"/>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a:cs typeface="Arial"/>
                  </a:rPr>
                  <a:t>Program</a:t>
                </a:r>
              </a:p>
              <a:p>
                <a:pPr marL="0" indent="0" algn="ctr">
                  <a:buClr>
                    <a:srgbClr val="006345"/>
                  </a:buClr>
                  <a:buNone/>
                </a:pPr>
                <a:r>
                  <a:rPr lang="en-CA" altLang="en-US" b="1">
                    <a:latin typeface="Arial"/>
                    <a:cs typeface="Arial"/>
                  </a:rPr>
                  <a:t>Format</a:t>
                </a:r>
                <a:endParaRPr lang="en-US" altLang="en-US" b="1">
                  <a:latin typeface="Arial"/>
                  <a:cs typeface="Arial"/>
                </a:endParaRPr>
              </a:p>
            </p:txBody>
          </p:sp>
          <p:cxnSp>
            <p:nvCxnSpPr>
              <p:cNvPr id="15" name="Straight Connector 14">
                <a:extLst>
                  <a:ext uri="{FF2B5EF4-FFF2-40B4-BE49-F238E27FC236}">
                    <a16:creationId xmlns:a16="http://schemas.microsoft.com/office/drawing/2014/main" id="{2138E837-BF25-40F3-BF21-6E3BCF116CBF}"/>
                  </a:ext>
                  <a:ext uri="{C183D7F6-B498-43B3-948B-1728B52AA6E4}">
                    <adec:decorative xmlns:adec="http://schemas.microsoft.com/office/drawing/2017/decorative" val="1"/>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grpSp>
      </p:grpSp>
      <p:sp>
        <p:nvSpPr>
          <p:cNvPr id="3" name="Content Placeholder 2">
            <a:extLst>
              <a:ext uri="{FF2B5EF4-FFF2-40B4-BE49-F238E27FC236}">
                <a16:creationId xmlns:a16="http://schemas.microsoft.com/office/drawing/2014/main" id="{AD1C017A-79FA-4865-BA4C-5E71452826BF}"/>
              </a:ext>
              <a:ext uri="{C183D7F6-B498-43B3-948B-1728B52AA6E4}">
                <adec:decorative xmlns:adec="http://schemas.microsoft.com/office/drawing/2017/decorative" val="1"/>
              </a:ext>
            </a:extLst>
          </p:cNvPr>
          <p:cNvSpPr>
            <a:spLocks noGrp="1"/>
          </p:cNvSpPr>
          <p:nvPr>
            <p:ph idx="1"/>
          </p:nvPr>
        </p:nvSpPr>
        <p:spPr>
          <a:xfrm>
            <a:off x="3862820" y="360587"/>
            <a:ext cx="7749540" cy="616023"/>
          </a:xfrm>
        </p:spPr>
        <p:txBody>
          <a:bodyPr>
            <a:normAutofit fontScale="92500"/>
          </a:bodyPr>
          <a:lstStyle/>
          <a:p>
            <a:pPr marL="0" indent="0" algn="ctr">
              <a:buNone/>
            </a:pPr>
            <a:r>
              <a:rPr lang="en-CA" sz="2800" b="1">
                <a:solidFill>
                  <a:srgbClr val="E41617"/>
                </a:solidFill>
                <a:latin typeface="Arial" panose="020B0604020202020204" pitchFamily="34" charset="0"/>
                <a:cs typeface="Arial" panose="020B0604020202020204" pitchFamily="34" charset="0"/>
              </a:rPr>
              <a:t>  </a:t>
            </a:r>
            <a:r>
              <a:rPr lang="en-CA" sz="3200" b="1">
                <a:solidFill>
                  <a:srgbClr val="E41617"/>
                </a:solidFill>
                <a:latin typeface="Arial" panose="020B0604020202020204" pitchFamily="34" charset="0"/>
                <a:cs typeface="Arial" panose="020B0604020202020204" pitchFamily="34" charset="0"/>
              </a:rPr>
              <a:t>Program consists of 7 sessions in total:</a:t>
            </a:r>
          </a:p>
          <a:p>
            <a:pPr>
              <a:buFont typeface="Wingdings" panose="05000000000000000000" pitchFamily="2" charset="2"/>
              <a:buChar char="v"/>
            </a:pPr>
            <a:endParaRPr lang="en-CA" sz="3800">
              <a:solidFill>
                <a:srgbClr val="ED1B24"/>
              </a:solidFill>
            </a:endParaRPr>
          </a:p>
          <a:p>
            <a:pPr>
              <a:buFont typeface="Wingdings" panose="05000000000000000000" pitchFamily="2" charset="2"/>
              <a:buChar char="v"/>
            </a:pPr>
            <a:endParaRPr lang="en-US"/>
          </a:p>
        </p:txBody>
      </p:sp>
      <p:sp>
        <p:nvSpPr>
          <p:cNvPr id="4" name="TextBox 3" descr="Program consists of 7 sessions in total:​&#10;&#10;Session One: orientation (mandatory)​&#10;Food, kitchen, and knife safety ​&#10;Participants prepare and taste one recipe​&#10;&#10;Additional Sessions:​&#10;6 themed cooking sessions ​&#10;Each session includes 2 recipes for participants to prepare and taste​&#10;&#10;Ratio of 1 facilitator to 5 participants is recommended for safety reasons​&#10;&#10;​&#10;&#10;​&#10;">
            <a:extLst>
              <a:ext uri="{FF2B5EF4-FFF2-40B4-BE49-F238E27FC236}">
                <a16:creationId xmlns:a16="http://schemas.microsoft.com/office/drawing/2014/main" id="{CE577FA5-EACD-43B4-AD1F-998608F1AFFD}"/>
              </a:ext>
            </a:extLst>
          </p:cNvPr>
          <p:cNvSpPr txBox="1"/>
          <p:nvPr/>
        </p:nvSpPr>
        <p:spPr>
          <a:xfrm>
            <a:off x="3627094" y="1017912"/>
            <a:ext cx="8220992" cy="6610528"/>
          </a:xfrm>
          <a:prstGeom prst="rect">
            <a:avLst/>
          </a:prstGeom>
          <a:noFill/>
        </p:spPr>
        <p:txBody>
          <a:bodyPr wrap="square" rtlCol="0">
            <a:spAutoFit/>
          </a:bodyPr>
          <a:lstStyle/>
          <a:p>
            <a:pPr marL="52387" marR="0" lvl="0" algn="l" defTabSz="914400" rtl="0" eaLnBrk="1" fontAlgn="auto" latinLnBrk="0" hangingPunct="1">
              <a:lnSpc>
                <a:spcPct val="90000"/>
              </a:lnSpc>
              <a:spcBef>
                <a:spcPts val="1200"/>
              </a:spcBef>
              <a:spcAft>
                <a:spcPts val="200"/>
              </a:spcAft>
              <a:buClr>
                <a:srgbClr val="E41617"/>
              </a:buClr>
              <a:buSzPct val="100000"/>
              <a:tabLst/>
              <a:defRPr/>
            </a:pPr>
            <a:r>
              <a:rPr kumimoji="0" lang="en-CA"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Session One: </a:t>
            </a:r>
            <a:r>
              <a:rPr kumimoji="0" lang="en-CA"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orientation (mandatory)</a:t>
            </a:r>
          </a:p>
          <a:p>
            <a:pPr marL="966787" marR="0" lvl="1" indent="-457200" algn="l" defTabSz="914400" rtl="0" eaLnBrk="1" fontAlgn="auto" latinLnBrk="0" hangingPunct="1">
              <a:lnSpc>
                <a:spcPct val="90000"/>
              </a:lnSpc>
              <a:spcBef>
                <a:spcPts val="1200"/>
              </a:spcBef>
              <a:spcAft>
                <a:spcPts val="200"/>
              </a:spcAft>
              <a:buClr>
                <a:srgbClr val="E41617"/>
              </a:buClr>
              <a:buSzPct val="100000"/>
              <a:buFont typeface="Arial" panose="020B0604020202020204" pitchFamily="34" charset="0"/>
              <a:buChar char="•"/>
              <a:tabLst/>
              <a:defRPr/>
            </a:pPr>
            <a:r>
              <a:rPr lang="en-CA" sz="2800">
                <a:solidFill>
                  <a:prstClr val="black"/>
                </a:solidFill>
                <a:latin typeface="Arial" panose="020B0604020202020204" pitchFamily="34" charset="0"/>
                <a:cs typeface="Arial" panose="020B0604020202020204" pitchFamily="34" charset="0"/>
              </a:rPr>
              <a:t>F</a:t>
            </a:r>
            <a:r>
              <a:rPr kumimoji="0" lang="en-CA" sz="28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ood</a:t>
            </a:r>
            <a:r>
              <a:rPr kumimoji="0" lang="en-CA"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kitchen, and knife safety </a:t>
            </a:r>
          </a:p>
          <a:p>
            <a:pPr marL="966787" marR="0" lvl="1" indent="-457200" algn="l" defTabSz="914400" rtl="0" eaLnBrk="1" fontAlgn="auto" latinLnBrk="0" hangingPunct="1">
              <a:lnSpc>
                <a:spcPct val="90000"/>
              </a:lnSpc>
              <a:spcBef>
                <a:spcPts val="1200"/>
              </a:spcBef>
              <a:spcAft>
                <a:spcPts val="200"/>
              </a:spcAft>
              <a:buClr>
                <a:srgbClr val="E41617"/>
              </a:buClr>
              <a:buSzPct val="100000"/>
              <a:buFont typeface="Arial" panose="020B0604020202020204" pitchFamily="34" charset="0"/>
              <a:buChar char="•"/>
              <a:tabLst/>
              <a:defRPr/>
            </a:pPr>
            <a:r>
              <a:rPr kumimoji="0" lang="en-CA"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Participants prepare and taste one recipe</a:t>
            </a:r>
          </a:p>
          <a:p>
            <a:pPr marL="509587" marR="0" lvl="1" algn="l" defTabSz="914400" rtl="0" eaLnBrk="1" fontAlgn="auto" latinLnBrk="0" hangingPunct="1">
              <a:lnSpc>
                <a:spcPct val="90000"/>
              </a:lnSpc>
              <a:spcBef>
                <a:spcPts val="1200"/>
              </a:spcBef>
              <a:spcAft>
                <a:spcPts val="200"/>
              </a:spcAft>
              <a:buClr>
                <a:srgbClr val="E41617"/>
              </a:buClr>
              <a:buSzPct val="100000"/>
              <a:tabLst/>
              <a:defRPr/>
            </a:pPr>
            <a:endParaRPr kumimoji="0" lang="en-CA"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508000" marR="0" lvl="1" indent="-452438" algn="l" defTabSz="914400" rtl="0" eaLnBrk="1" fontAlgn="auto" latinLnBrk="0" hangingPunct="1">
              <a:lnSpc>
                <a:spcPct val="90000"/>
              </a:lnSpc>
              <a:spcBef>
                <a:spcPts val="1200"/>
              </a:spcBef>
              <a:spcAft>
                <a:spcPts val="200"/>
              </a:spcAft>
              <a:buClr>
                <a:srgbClr val="E41617"/>
              </a:buClr>
              <a:buSzPct val="100000"/>
              <a:tabLst/>
              <a:defRPr/>
            </a:pPr>
            <a:r>
              <a:rPr lang="en-CA" sz="2800" b="1">
                <a:solidFill>
                  <a:prstClr val="black"/>
                </a:solidFill>
                <a:latin typeface="Arial" panose="020B0604020202020204" pitchFamily="34" charset="0"/>
                <a:cs typeface="Arial" panose="020B0604020202020204" pitchFamily="34" charset="0"/>
              </a:rPr>
              <a:t>Additional Sessions:</a:t>
            </a:r>
            <a:endParaRPr kumimoji="0" lang="en-CA"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969963" marR="0" lvl="0" indent="-457200" algn="l" defTabSz="914400" rtl="0" eaLnBrk="1" fontAlgn="auto" latinLnBrk="0" hangingPunct="1">
              <a:lnSpc>
                <a:spcPct val="90000"/>
              </a:lnSpc>
              <a:spcBef>
                <a:spcPts val="1200"/>
              </a:spcBef>
              <a:spcAft>
                <a:spcPts val="200"/>
              </a:spcAft>
              <a:buClr>
                <a:srgbClr val="E41617"/>
              </a:buClr>
              <a:buSzPct val="100000"/>
              <a:buFont typeface="Arial" panose="020B0604020202020204" pitchFamily="34" charset="0"/>
              <a:buChar char="•"/>
              <a:tabLst/>
              <a:defRPr/>
            </a:pPr>
            <a:r>
              <a:rPr kumimoji="0" lang="en-CA"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 themed cooking sessions </a:t>
            </a:r>
          </a:p>
          <a:p>
            <a:pPr marL="969963" marR="0" lvl="0" indent="-457200" algn="l" defTabSz="914400" rtl="0" eaLnBrk="1" fontAlgn="auto" latinLnBrk="0" hangingPunct="1">
              <a:lnSpc>
                <a:spcPct val="90000"/>
              </a:lnSpc>
              <a:spcBef>
                <a:spcPts val="1200"/>
              </a:spcBef>
              <a:spcAft>
                <a:spcPts val="200"/>
              </a:spcAft>
              <a:buClr>
                <a:srgbClr val="E41617"/>
              </a:buClr>
              <a:buSzPct val="100000"/>
              <a:buFont typeface="Arial" panose="020B0604020202020204" pitchFamily="34" charset="0"/>
              <a:buChar char="•"/>
              <a:tabLst/>
              <a:defRPr/>
            </a:pPr>
            <a:r>
              <a:rPr lang="en-CA" sz="2800">
                <a:solidFill>
                  <a:prstClr val="black"/>
                </a:solidFill>
                <a:latin typeface="Arial" panose="020B0604020202020204" pitchFamily="34" charset="0"/>
                <a:cs typeface="Arial" panose="020B0604020202020204" pitchFamily="34" charset="0"/>
              </a:rPr>
              <a:t>E</a:t>
            </a:r>
            <a:r>
              <a:rPr kumimoji="0" lang="en-CA"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ach session includes 2 recipes for participants to prepare and taste</a:t>
            </a:r>
          </a:p>
          <a:p>
            <a:pPr marL="52387" defTabSz="914400">
              <a:lnSpc>
                <a:spcPct val="90000"/>
              </a:lnSpc>
              <a:spcBef>
                <a:spcPts val="1200"/>
              </a:spcBef>
              <a:spcAft>
                <a:spcPts val="200"/>
              </a:spcAft>
              <a:buClr>
                <a:srgbClr val="ED1B24"/>
              </a:buClr>
              <a:buSzPct val="100000"/>
              <a:defRPr/>
            </a:pPr>
            <a:endParaRPr lang="en-CA" sz="2000" b="1">
              <a:solidFill>
                <a:prstClr val="black"/>
              </a:solidFill>
              <a:latin typeface="Arial" panose="020B0604020202020204" pitchFamily="34" charset="0"/>
              <a:cs typeface="Arial" panose="020B0604020202020204" pitchFamily="34" charset="0"/>
            </a:endParaRPr>
          </a:p>
          <a:p>
            <a:pPr marL="52387" algn="ctr" defTabSz="914400">
              <a:lnSpc>
                <a:spcPct val="90000"/>
              </a:lnSpc>
              <a:spcBef>
                <a:spcPts val="1200"/>
              </a:spcBef>
              <a:spcAft>
                <a:spcPts val="200"/>
              </a:spcAft>
              <a:buClr>
                <a:srgbClr val="ED1B24"/>
              </a:buClr>
              <a:buSzPct val="100000"/>
              <a:defRPr/>
            </a:pPr>
            <a:r>
              <a:rPr lang="en-CA" sz="2800" b="1">
                <a:solidFill>
                  <a:prstClr val="black"/>
                </a:solidFill>
                <a:latin typeface="Arial" panose="020B0604020202020204" pitchFamily="34" charset="0"/>
                <a:cs typeface="Arial" panose="020B0604020202020204" pitchFamily="34" charset="0"/>
              </a:rPr>
              <a:t>Ratio of </a:t>
            </a:r>
            <a:r>
              <a:rPr lang="en-CA" sz="2800" b="1" u="sng">
                <a:solidFill>
                  <a:prstClr val="black"/>
                </a:solidFill>
                <a:latin typeface="Arial" panose="020B0604020202020204" pitchFamily="34" charset="0"/>
                <a:cs typeface="Arial" panose="020B0604020202020204" pitchFamily="34" charset="0"/>
              </a:rPr>
              <a:t>1 facilitator to 5 participants </a:t>
            </a:r>
            <a:r>
              <a:rPr lang="en-CA" sz="2800" b="1">
                <a:solidFill>
                  <a:prstClr val="black"/>
                </a:solidFill>
                <a:latin typeface="Arial" panose="020B0604020202020204" pitchFamily="34" charset="0"/>
                <a:cs typeface="Arial" panose="020B0604020202020204" pitchFamily="34" charset="0"/>
              </a:rPr>
              <a:t>is recommended for safety reasons</a:t>
            </a:r>
          </a:p>
          <a:p>
            <a:pPr marL="52387" marR="0" lvl="0" indent="0" algn="l" defTabSz="914400" rtl="0" eaLnBrk="1" fontAlgn="auto" latinLnBrk="0" hangingPunct="1">
              <a:lnSpc>
                <a:spcPct val="90000"/>
              </a:lnSpc>
              <a:spcBef>
                <a:spcPts val="1200"/>
              </a:spcBef>
              <a:spcAft>
                <a:spcPts val="200"/>
              </a:spcAft>
              <a:buClr>
                <a:srgbClr val="ED1B24"/>
              </a:buClr>
              <a:buSzPct val="100000"/>
              <a:buFontTx/>
              <a:buNone/>
              <a:tabLst/>
              <a:defRPr/>
            </a:pPr>
            <a:endParaRPr kumimoji="0" lang="en-CA"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52387" marR="0" lvl="0" indent="0" algn="l" defTabSz="914400" rtl="0" eaLnBrk="1" fontAlgn="auto" latinLnBrk="0" hangingPunct="1">
              <a:lnSpc>
                <a:spcPct val="90000"/>
              </a:lnSpc>
              <a:spcBef>
                <a:spcPts val="1200"/>
              </a:spcBef>
              <a:spcAft>
                <a:spcPts val="200"/>
              </a:spcAft>
              <a:buClr>
                <a:srgbClr val="ED1B24"/>
              </a:buClr>
              <a:buSzPct val="100000"/>
              <a:buFontTx/>
              <a:buNone/>
              <a:tabLst/>
              <a:defRPr/>
            </a:pPr>
            <a:endParaRPr kumimoji="0" lang="en-CA"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7" name="Picture 16">
            <a:extLst>
              <a:ext uri="{FF2B5EF4-FFF2-40B4-BE49-F238E27FC236}">
                <a16:creationId xmlns:a16="http://schemas.microsoft.com/office/drawing/2014/main" id="{13DE8EEC-8DE3-41F9-AC5E-0BCBBFEA953E}"/>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29C4D460-8FB7-A7AB-BECC-16052723657A}"/>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5512" y="5599611"/>
            <a:ext cx="2332152" cy="905562"/>
          </a:xfrm>
          <a:prstGeom prst="rect">
            <a:avLst/>
          </a:prstGeom>
        </p:spPr>
      </p:pic>
      <p:pic>
        <p:nvPicPr>
          <p:cNvPr id="16" name="Audio 15">
            <a:extLst>
              <a:ext uri="{FF2B5EF4-FFF2-40B4-BE49-F238E27FC236}">
                <a16:creationId xmlns:a16="http://schemas.microsoft.com/office/drawing/2014/main" id="{7A1950A3-B76E-66F9-3BA1-294720EAE20B}"/>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96256314"/>
      </p:ext>
    </p:extLst>
  </p:cSld>
  <p:clrMapOvr>
    <a:masterClrMapping/>
  </p:clrMapOvr>
  <mc:AlternateContent xmlns:mc="http://schemas.openxmlformats.org/markup-compatibility/2006" xmlns:p14="http://schemas.microsoft.com/office/powerpoint/2010/main">
    <mc:Choice Requires="p14">
      <p:transition spd="slow" p14:dur="2000" advTm="41738"/>
    </mc:Choice>
    <mc:Fallback xmlns="">
      <p:transition spd="slow" advTm="41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520FC8B-903C-40EE-85AB-66263F69605F}"/>
              </a:ext>
              <a:ext uri="{C183D7F6-B498-43B3-948B-1728B52AA6E4}">
                <adec:decorative xmlns:adec="http://schemas.microsoft.com/office/drawing/2017/decorative" val="1"/>
              </a:ext>
            </a:extLst>
          </p:cNvPr>
          <p:cNvGrpSpPr/>
          <p:nvPr/>
        </p:nvGrpSpPr>
        <p:grpSpPr>
          <a:xfrm>
            <a:off x="-159031" y="0"/>
            <a:ext cx="3535654" cy="6858000"/>
            <a:chOff x="-159031" y="0"/>
            <a:chExt cx="3535654" cy="6858000"/>
          </a:xfrm>
        </p:grpSpPr>
        <p:sp>
          <p:nvSpPr>
            <p:cNvPr id="12" name="Rectangle 11">
              <a:extLst>
                <a:ext uri="{FF2B5EF4-FFF2-40B4-BE49-F238E27FC236}">
                  <a16:creationId xmlns:a16="http://schemas.microsoft.com/office/drawing/2014/main" id="{1AB3F359-B7D5-4230-AC29-A90648B32F63}"/>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890FEB78-892B-4B3D-9D9B-ADF671A4090C}"/>
                </a:ext>
              </a:extLst>
            </p:cNvPr>
            <p:cNvGrpSpPr/>
            <p:nvPr/>
          </p:nvGrpSpPr>
          <p:grpSpPr>
            <a:xfrm>
              <a:off x="-150347" y="375101"/>
              <a:ext cx="3526970" cy="1832917"/>
              <a:chOff x="-150347" y="375101"/>
              <a:chExt cx="3526970" cy="1832917"/>
            </a:xfrm>
          </p:grpSpPr>
          <p:sp>
            <p:nvSpPr>
              <p:cNvPr id="14" name="Rectangle 3" descr="Slide Title: Program Format">
                <a:extLst>
                  <a:ext uri="{FF2B5EF4-FFF2-40B4-BE49-F238E27FC236}">
                    <a16:creationId xmlns:a16="http://schemas.microsoft.com/office/drawing/2014/main" id="{6400E7BD-69BA-4678-BD4D-81D18E5469FE}"/>
                  </a:ext>
                </a:extLst>
              </p:cNvPr>
              <p:cNvSpPr txBox="1">
                <a:spLocks noChangeArrowheads="1"/>
              </p:cNvSpPr>
              <p:nvPr/>
            </p:nvSpPr>
            <p:spPr>
              <a:xfrm>
                <a:off x="-150347" y="375101"/>
                <a:ext cx="3526970" cy="1832917"/>
              </a:xfrm>
              <a:prstGeom prst="rect">
                <a:avLst/>
              </a:prstGeom>
            </p:spPr>
            <p:txBody>
              <a:bodyPr lIns="91440" tIns="45720" rIns="91440" bIns="45720" anchor="t"/>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b="1">
                    <a:latin typeface="Arial"/>
                    <a:cs typeface="Arial"/>
                  </a:rPr>
                  <a:t>Program</a:t>
                </a:r>
                <a:endParaRPr lang="en-US">
                  <a:solidFill>
                    <a:srgbClr val="000000"/>
                  </a:solidFill>
                  <a:latin typeface="Arial"/>
                  <a:cs typeface="Arial"/>
                </a:endParaRPr>
              </a:p>
              <a:p>
                <a:pPr marL="0" indent="0" algn="ctr">
                  <a:buNone/>
                </a:pPr>
                <a:r>
                  <a:rPr lang="en-CA" b="1">
                    <a:latin typeface="Arial"/>
                    <a:cs typeface="Arial"/>
                  </a:rPr>
                  <a:t>Format</a:t>
                </a:r>
                <a:endParaRPr lang="en-US"/>
              </a:p>
            </p:txBody>
          </p:sp>
          <p:cxnSp>
            <p:nvCxnSpPr>
              <p:cNvPr id="15" name="Straight Connector 14">
                <a:extLst>
                  <a:ext uri="{FF2B5EF4-FFF2-40B4-BE49-F238E27FC236}">
                    <a16:creationId xmlns:a16="http://schemas.microsoft.com/office/drawing/2014/main" id="{5FA94A79-96CA-4CAB-921D-DB4352CB2ADC}"/>
                  </a:ext>
                  <a:ext uri="{C183D7F6-B498-43B3-948B-1728B52AA6E4}">
                    <adec:decorative xmlns:adec="http://schemas.microsoft.com/office/drawing/2017/decorative" val="1"/>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grpSp>
      </p:grpSp>
      <p:sp>
        <p:nvSpPr>
          <p:cNvPr id="3" name="Rectangle 2" descr="Orientation layout:​&#10;&#10;Collect consent forms​&#10;Complete attendance form​&#10;Provide overview of program​&#10;Set ground rules​&#10;Review food and kitchen safety">
            <a:extLst>
              <a:ext uri="{FF2B5EF4-FFF2-40B4-BE49-F238E27FC236}">
                <a16:creationId xmlns:a16="http://schemas.microsoft.com/office/drawing/2014/main" id="{0B6EE044-A339-46AF-9E44-76A3CFA36D3E}"/>
              </a:ext>
            </a:extLst>
          </p:cNvPr>
          <p:cNvSpPr/>
          <p:nvPr/>
        </p:nvSpPr>
        <p:spPr>
          <a:xfrm>
            <a:off x="4304828" y="1291559"/>
            <a:ext cx="7065921" cy="4575291"/>
          </a:xfrm>
          <a:prstGeom prst="rect">
            <a:avLst/>
          </a:prstGeom>
        </p:spPr>
        <p:txBody>
          <a:bodyPr wrap="square">
            <a:spAutoFit/>
          </a:bodyPr>
          <a:lstStyle/>
          <a:p>
            <a:pPr marL="457200" indent="-457200" defTabSz="914400">
              <a:lnSpc>
                <a:spcPct val="200000"/>
              </a:lnSpc>
              <a:spcAft>
                <a:spcPts val="600"/>
              </a:spcAft>
              <a:buClr>
                <a:srgbClr val="E41617"/>
              </a:buClr>
              <a:buFont typeface="Arial" panose="020B0604020202020204" pitchFamily="34" charset="0"/>
              <a:buChar char="•"/>
            </a:pPr>
            <a:r>
              <a:rPr lang="en-US" sz="2800">
                <a:latin typeface="Arial" panose="020B0604020202020204" pitchFamily="34" charset="0"/>
                <a:cs typeface="Arial" panose="020B0604020202020204" pitchFamily="34" charset="0"/>
              </a:rPr>
              <a:t>Collect consent forms</a:t>
            </a:r>
          </a:p>
          <a:p>
            <a:pPr marL="457200" indent="-457200" defTabSz="914400">
              <a:lnSpc>
                <a:spcPct val="200000"/>
              </a:lnSpc>
              <a:spcAft>
                <a:spcPts val="600"/>
              </a:spcAft>
              <a:buClr>
                <a:srgbClr val="E41617"/>
              </a:buClr>
              <a:buFont typeface="Arial" panose="020B0604020202020204" pitchFamily="34" charset="0"/>
              <a:buChar char="•"/>
            </a:pPr>
            <a:r>
              <a:rPr lang="en-US" sz="2800">
                <a:latin typeface="Arial" panose="020B0604020202020204" pitchFamily="34" charset="0"/>
                <a:cs typeface="Arial" panose="020B0604020202020204" pitchFamily="34" charset="0"/>
              </a:rPr>
              <a:t>Complete attendance form</a:t>
            </a:r>
          </a:p>
          <a:p>
            <a:pPr marL="457200" indent="-457200" defTabSz="914400">
              <a:lnSpc>
                <a:spcPct val="200000"/>
              </a:lnSpc>
              <a:spcAft>
                <a:spcPts val="600"/>
              </a:spcAft>
              <a:buClr>
                <a:srgbClr val="E41617"/>
              </a:buClr>
              <a:buFont typeface="Arial" panose="020B0604020202020204" pitchFamily="34" charset="0"/>
              <a:buChar char="•"/>
            </a:pPr>
            <a:r>
              <a:rPr lang="en-US" sz="2800">
                <a:latin typeface="Arial" panose="020B0604020202020204" pitchFamily="34" charset="0"/>
                <a:cs typeface="Arial" panose="020B0604020202020204" pitchFamily="34" charset="0"/>
              </a:rPr>
              <a:t>Provide overview of program</a:t>
            </a:r>
          </a:p>
          <a:p>
            <a:pPr marL="457200" indent="-457200" defTabSz="914400">
              <a:lnSpc>
                <a:spcPct val="200000"/>
              </a:lnSpc>
              <a:spcAft>
                <a:spcPts val="600"/>
              </a:spcAft>
              <a:buClr>
                <a:srgbClr val="E41617"/>
              </a:buClr>
              <a:buFont typeface="Arial" panose="020B0604020202020204" pitchFamily="34" charset="0"/>
              <a:buChar char="•"/>
            </a:pPr>
            <a:r>
              <a:rPr lang="en-US" sz="2800">
                <a:latin typeface="Arial" panose="020B0604020202020204" pitchFamily="34" charset="0"/>
                <a:cs typeface="Arial" panose="020B0604020202020204" pitchFamily="34" charset="0"/>
              </a:rPr>
              <a:t>Set ground rules</a:t>
            </a:r>
          </a:p>
          <a:p>
            <a:pPr marL="457200" indent="-457200" defTabSz="914400">
              <a:lnSpc>
                <a:spcPct val="200000"/>
              </a:lnSpc>
              <a:spcAft>
                <a:spcPts val="600"/>
              </a:spcAft>
              <a:buClr>
                <a:srgbClr val="E41617"/>
              </a:buClr>
              <a:buFont typeface="Arial" panose="020B0604020202020204" pitchFamily="34" charset="0"/>
              <a:buChar char="•"/>
            </a:pPr>
            <a:r>
              <a:rPr lang="en-US" sz="2800">
                <a:latin typeface="Arial" panose="020B0604020202020204" pitchFamily="34" charset="0"/>
                <a:cs typeface="Arial" panose="020B0604020202020204" pitchFamily="34" charset="0"/>
              </a:rPr>
              <a:t>Review food and kitchen safety</a:t>
            </a:r>
            <a:endParaRPr lang="en-CA" sz="280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3026A407-D650-402A-A994-DC25C6219B7D}"/>
              </a:ext>
              <a:ext uri="{C183D7F6-B498-43B3-948B-1728B52AA6E4}">
                <adec:decorative xmlns:adec="http://schemas.microsoft.com/office/drawing/2017/decorative" val="1"/>
              </a:ext>
            </a:extLst>
          </p:cNvPr>
          <p:cNvSpPr/>
          <p:nvPr/>
        </p:nvSpPr>
        <p:spPr>
          <a:xfrm>
            <a:off x="5925245" y="601337"/>
            <a:ext cx="3825086" cy="535531"/>
          </a:xfrm>
          <a:prstGeom prst="rect">
            <a:avLst/>
          </a:prstGeom>
        </p:spPr>
        <p:txBody>
          <a:bodyPr wrap="none" lIns="91440" tIns="45720" rIns="91440" bIns="45720" anchor="t">
            <a:spAutoFit/>
          </a:bodyPr>
          <a:lstStyle/>
          <a:p>
            <a:pPr lvl="0" defTabSz="914400">
              <a:lnSpc>
                <a:spcPct val="90000"/>
              </a:lnSpc>
              <a:spcBef>
                <a:spcPts val="1000"/>
              </a:spcBef>
              <a:defRPr/>
            </a:pPr>
            <a:r>
              <a:rPr lang="en-CA" sz="3200" b="1">
                <a:solidFill>
                  <a:srgbClr val="E41617"/>
                </a:solidFill>
                <a:latin typeface="Arial"/>
                <a:cs typeface="Arial"/>
              </a:rPr>
              <a:t>Orientation layout:</a:t>
            </a:r>
          </a:p>
        </p:txBody>
      </p:sp>
      <p:pic>
        <p:nvPicPr>
          <p:cNvPr id="11" name="Picture 10">
            <a:extLst>
              <a:ext uri="{FF2B5EF4-FFF2-40B4-BE49-F238E27FC236}">
                <a16:creationId xmlns:a16="http://schemas.microsoft.com/office/drawing/2014/main" id="{59A9D7AB-2C9F-4D01-A78E-204AC46DFFCF}"/>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90CE6FB2-AEE0-FC8F-7BD8-635142150737}"/>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1945" y="5599611"/>
            <a:ext cx="2332152" cy="905562"/>
          </a:xfrm>
          <a:prstGeom prst="rect">
            <a:avLst/>
          </a:prstGeom>
        </p:spPr>
      </p:pic>
      <p:pic>
        <p:nvPicPr>
          <p:cNvPr id="19" name="Audio 18">
            <a:extLst>
              <a:ext uri="{FF2B5EF4-FFF2-40B4-BE49-F238E27FC236}">
                <a16:creationId xmlns:a16="http://schemas.microsoft.com/office/drawing/2014/main" id="{29E8A601-3D7C-C88B-9FFD-07AD646C2B1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444407179"/>
      </p:ext>
    </p:extLst>
  </p:cSld>
  <p:clrMapOvr>
    <a:masterClrMapping/>
  </p:clrMapOvr>
  <mc:AlternateContent xmlns:mc="http://schemas.openxmlformats.org/markup-compatibility/2006" xmlns:p14="http://schemas.microsoft.com/office/powerpoint/2010/main">
    <mc:Choice Requires="p14">
      <p:transition spd="slow" p14:dur="2000" advTm="41515"/>
    </mc:Choice>
    <mc:Fallback xmlns="">
      <p:transition spd="slow" advTm="41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353DE7D-6646-4C08-A375-F149A968F244}"/>
              </a:ext>
              <a:ext uri="{C183D7F6-B498-43B3-948B-1728B52AA6E4}">
                <adec:decorative xmlns:adec="http://schemas.microsoft.com/office/drawing/2017/decorative" val="1"/>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ectangle 3" descr="Slide Title: Cooking Sessions">
            <a:extLst>
              <a:ext uri="{FF2B5EF4-FFF2-40B4-BE49-F238E27FC236}">
                <a16:creationId xmlns:a16="http://schemas.microsoft.com/office/drawing/2014/main" id="{CC9C9B58-6E20-4D77-8D98-67D479D68E7C}"/>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Cooking Sessions</a:t>
            </a:r>
            <a:endParaRPr lang="en-US" altLang="en-US" b="1">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A0D36E0B-BAE2-4A45-B092-60BB9849B197}"/>
              </a:ext>
              <a:ext uri="{C183D7F6-B498-43B3-948B-1728B52AA6E4}">
                <adec:decorative xmlns:adec="http://schemas.microsoft.com/office/drawing/2017/decorative" val="1"/>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sp>
        <p:nvSpPr>
          <p:cNvPr id="3" name="Rectangle 2" descr="Two recipes (stations) per session:​&#10;Recipes are themed, contain either a vegetable or fruit, and are easy to prepare in minimal time​&#10;Limited equipment required - no oven needed​&#10;&#10; For each recipe:​&#10;Shopping lists included​&#10;Equipment lists included​">
            <a:extLst>
              <a:ext uri="{FF2B5EF4-FFF2-40B4-BE49-F238E27FC236}">
                <a16:creationId xmlns:a16="http://schemas.microsoft.com/office/drawing/2014/main" id="{6F925F9B-E39D-45A4-A88D-5B0BFA9B0F27}"/>
              </a:ext>
            </a:extLst>
          </p:cNvPr>
          <p:cNvSpPr/>
          <p:nvPr/>
        </p:nvSpPr>
        <p:spPr>
          <a:xfrm>
            <a:off x="3537183" y="302359"/>
            <a:ext cx="8394622" cy="5709255"/>
          </a:xfrm>
          <a:prstGeom prst="rect">
            <a:avLst/>
          </a:prstGeom>
        </p:spPr>
        <p:txBody>
          <a:bodyPr wrap="square">
            <a:spAutoFit/>
          </a:bodyPr>
          <a:lstStyle/>
          <a:p>
            <a:pPr algn="ctr">
              <a:buClr>
                <a:srgbClr val="FF0000"/>
              </a:buClr>
              <a:defRPr/>
            </a:pPr>
            <a:r>
              <a:rPr lang="en-US" altLang="en-US" sz="3200" b="1">
                <a:solidFill>
                  <a:srgbClr val="E41617"/>
                </a:solidFill>
                <a:latin typeface="Arial" panose="020B0604020202020204" pitchFamily="34" charset="0"/>
                <a:cs typeface="Arial" panose="020B0604020202020204" pitchFamily="34" charset="0"/>
                <a:sym typeface="Lucida Grande"/>
              </a:rPr>
              <a:t>Two recipes (stations) per session:</a:t>
            </a:r>
          </a:p>
          <a:p>
            <a:pPr>
              <a:buClr>
                <a:srgbClr val="FF0000"/>
              </a:buClr>
              <a:defRPr/>
            </a:pPr>
            <a:endParaRPr lang="en-CA" altLang="en-US" sz="2800" b="1">
              <a:solidFill>
                <a:srgbClr val="E41617"/>
              </a:solidFill>
              <a:latin typeface="Arial" panose="020B0604020202020204" pitchFamily="34" charset="0"/>
              <a:cs typeface="Arial" panose="020B0604020202020204" pitchFamily="34" charset="0"/>
              <a:sym typeface="Lucida Grande"/>
            </a:endParaRPr>
          </a:p>
          <a:p>
            <a:pPr marL="457200" indent="-457200">
              <a:buClr>
                <a:srgbClr val="E41617"/>
              </a:buClr>
              <a:buFont typeface="Arial" panose="020B0604020202020204" pitchFamily="34" charset="0"/>
              <a:buChar char="•"/>
              <a:defRPr/>
            </a:pPr>
            <a:r>
              <a:rPr lang="en-US" sz="2800">
                <a:latin typeface="Arial" panose="020B0604020202020204" pitchFamily="34" charset="0"/>
                <a:cs typeface="Arial" panose="020B0604020202020204" pitchFamily="34" charset="0"/>
              </a:rPr>
              <a:t>Recipes are themed, contain either a vegetable or fruit, and are easy to prepare in minimal time</a:t>
            </a:r>
          </a:p>
          <a:p>
            <a:pPr>
              <a:buClr>
                <a:srgbClr val="E41617"/>
              </a:buClr>
              <a:defRPr/>
            </a:pPr>
            <a:endParaRPr lang="en-US" sz="900">
              <a:latin typeface="Arial" panose="020B0604020202020204" pitchFamily="34" charset="0"/>
              <a:cs typeface="Arial" panose="020B0604020202020204" pitchFamily="34" charset="0"/>
            </a:endParaRPr>
          </a:p>
          <a:p>
            <a:pPr marL="457200" indent="-457200">
              <a:buClr>
                <a:srgbClr val="E41617"/>
              </a:buClr>
              <a:buFont typeface="Arial" panose="020B0604020202020204" pitchFamily="34" charset="0"/>
              <a:buChar char="•"/>
              <a:defRPr/>
            </a:pPr>
            <a:r>
              <a:rPr lang="en-US" sz="2800">
                <a:latin typeface="Arial" panose="020B0604020202020204" pitchFamily="34" charset="0"/>
                <a:cs typeface="Arial" panose="020B0604020202020204" pitchFamily="34" charset="0"/>
              </a:rPr>
              <a:t>Limited equipment required - no oven needed</a:t>
            </a:r>
          </a:p>
          <a:p>
            <a:pPr marL="457200" indent="-457200">
              <a:buClr>
                <a:srgbClr val="E41617"/>
              </a:buClr>
              <a:buFont typeface="Arial" panose="020B0604020202020204" pitchFamily="34" charset="0"/>
              <a:buChar char="•"/>
              <a:defRPr/>
            </a:pPr>
            <a:endParaRPr lang="en-US" sz="2800">
              <a:latin typeface="Arial" panose="020B0604020202020204" pitchFamily="34" charset="0"/>
              <a:cs typeface="Arial" panose="020B0604020202020204" pitchFamily="34" charset="0"/>
            </a:endParaRPr>
          </a:p>
          <a:p>
            <a:pPr algn="ctr">
              <a:buClr>
                <a:srgbClr val="E41617"/>
              </a:buClr>
              <a:defRPr/>
            </a:pPr>
            <a:r>
              <a:rPr lang="en-US" sz="2800">
                <a:latin typeface="Arial" panose="020B0604020202020204" pitchFamily="34" charset="0"/>
                <a:cs typeface="Arial" panose="020B0604020202020204" pitchFamily="34" charset="0"/>
              </a:rPr>
              <a:t> </a:t>
            </a:r>
            <a:r>
              <a:rPr lang="en-CA" sz="3200" b="1">
                <a:solidFill>
                  <a:srgbClr val="E41617"/>
                </a:solidFill>
                <a:latin typeface="Arial" panose="020B0604020202020204" pitchFamily="34" charset="0"/>
                <a:cs typeface="Arial" panose="020B0604020202020204" pitchFamily="34" charset="0"/>
              </a:rPr>
              <a:t>For each recipe:</a:t>
            </a:r>
          </a:p>
          <a:p>
            <a:pPr>
              <a:buClr>
                <a:srgbClr val="FF0000"/>
              </a:buClr>
              <a:defRPr/>
            </a:pPr>
            <a:endParaRPr lang="en-CA" sz="2800" b="1">
              <a:solidFill>
                <a:srgbClr val="E41617"/>
              </a:solidFill>
              <a:latin typeface="Arial" panose="020B0604020202020204" pitchFamily="34" charset="0"/>
              <a:cs typeface="Arial" panose="020B0604020202020204" pitchFamily="34" charset="0"/>
            </a:endParaRPr>
          </a:p>
          <a:p>
            <a:pPr marL="515938" lvl="1" indent="-457200">
              <a:buClr>
                <a:srgbClr val="E41617"/>
              </a:buClr>
              <a:buFont typeface="Arial" panose="020B0604020202020204" pitchFamily="34" charset="0"/>
              <a:buChar char="•"/>
              <a:defRPr/>
            </a:pPr>
            <a:r>
              <a:rPr lang="en-CA" sz="2800">
                <a:latin typeface="Arial" panose="020B0604020202020204" pitchFamily="34" charset="0"/>
                <a:cs typeface="Arial" panose="020B0604020202020204" pitchFamily="34" charset="0"/>
              </a:rPr>
              <a:t>Shopping lists included</a:t>
            </a:r>
          </a:p>
          <a:p>
            <a:pPr marL="58738" lvl="1">
              <a:buClr>
                <a:srgbClr val="E41617"/>
              </a:buClr>
              <a:defRPr/>
            </a:pPr>
            <a:endParaRPr lang="en-CA" sz="1100">
              <a:latin typeface="Arial" panose="020B0604020202020204" pitchFamily="34" charset="0"/>
              <a:cs typeface="Arial" panose="020B0604020202020204" pitchFamily="34" charset="0"/>
            </a:endParaRPr>
          </a:p>
          <a:p>
            <a:pPr marL="515938" lvl="1" indent="-457200">
              <a:buClr>
                <a:srgbClr val="E41617"/>
              </a:buClr>
              <a:buFont typeface="Arial" panose="020B0604020202020204" pitchFamily="34" charset="0"/>
              <a:buChar char="•"/>
              <a:defRPr/>
            </a:pPr>
            <a:r>
              <a:rPr lang="en-CA" sz="2800">
                <a:latin typeface="Arial" panose="020B0604020202020204" pitchFamily="34" charset="0"/>
                <a:cs typeface="Arial" panose="020B0604020202020204" pitchFamily="34" charset="0"/>
              </a:rPr>
              <a:t>Equipment lists included</a:t>
            </a:r>
          </a:p>
          <a:p>
            <a:pPr marL="457200" indent="-457200">
              <a:buClr>
                <a:srgbClr val="FF0000"/>
              </a:buClr>
              <a:buFont typeface="Arial" panose="020B0604020202020204" pitchFamily="34" charset="0"/>
              <a:buChar char="•"/>
              <a:defRPr/>
            </a:pPr>
            <a:endParaRPr lang="en-US" sz="2800">
              <a:latin typeface="Arial" panose="020B0604020202020204" pitchFamily="34" charset="0"/>
              <a:cs typeface="Arial" panose="020B0604020202020204" pitchFamily="34" charset="0"/>
            </a:endParaRPr>
          </a:p>
          <a:p>
            <a:pPr marL="457200" indent="-457200">
              <a:buClr>
                <a:srgbClr val="FF0000"/>
              </a:buClr>
              <a:buFont typeface="Arial" panose="020B0604020202020204" pitchFamily="34" charset="0"/>
              <a:buChar char="•"/>
              <a:defRPr/>
            </a:pPr>
            <a:endParaRPr lang="en-US" sz="280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B5BF4448-A770-4B95-A701-F1CD1BE197B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212" y="2313873"/>
            <a:ext cx="3188484" cy="2219136"/>
          </a:xfrm>
          <a:prstGeom prst="rect">
            <a:avLst/>
          </a:prstGeom>
        </p:spPr>
      </p:pic>
      <p:pic>
        <p:nvPicPr>
          <p:cNvPr id="6" name="Picture 5">
            <a:extLst>
              <a:ext uri="{FF2B5EF4-FFF2-40B4-BE49-F238E27FC236}">
                <a16:creationId xmlns:a16="http://schemas.microsoft.com/office/drawing/2014/main" id="{DEC43F53-8523-4946-A859-9DF40DF79CAD}"/>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7945" y="5599611"/>
            <a:ext cx="2332152" cy="905562"/>
          </a:xfrm>
          <a:prstGeom prst="rect">
            <a:avLst/>
          </a:prstGeom>
        </p:spPr>
      </p:pic>
      <p:pic>
        <p:nvPicPr>
          <p:cNvPr id="4" name="Picture 3" descr="Image: An animated clipboard with a shopping list">
            <a:extLst>
              <a:ext uri="{FF2B5EF4-FFF2-40B4-BE49-F238E27FC236}">
                <a16:creationId xmlns:a16="http://schemas.microsoft.com/office/drawing/2014/main" id="{B444BB96-5288-46A4-D15B-3CC6D8406DA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432010" y="3630607"/>
            <a:ext cx="1961828" cy="2870800"/>
          </a:xfrm>
          <a:prstGeom prst="rect">
            <a:avLst/>
          </a:prstGeom>
        </p:spPr>
      </p:pic>
      <p:pic>
        <p:nvPicPr>
          <p:cNvPr id="12" name="Audio 11">
            <a:extLst>
              <a:ext uri="{FF2B5EF4-FFF2-40B4-BE49-F238E27FC236}">
                <a16:creationId xmlns:a16="http://schemas.microsoft.com/office/drawing/2014/main" id="{EEE2E91C-3897-DC32-A584-0B2BDE3C8BD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070168043"/>
      </p:ext>
    </p:extLst>
  </p:cSld>
  <p:clrMapOvr>
    <a:masterClrMapping/>
  </p:clrMapOvr>
  <mc:AlternateContent xmlns:mc="http://schemas.openxmlformats.org/markup-compatibility/2006" xmlns:p14="http://schemas.microsoft.com/office/powerpoint/2010/main">
    <mc:Choice Requires="p14">
      <p:transition spd="slow" p14:dur="2000" advTm="36328"/>
    </mc:Choice>
    <mc:Fallback xmlns="">
      <p:transition spd="slow" advTm="36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353DE7D-6646-4C08-A375-F149A968F244}"/>
              </a:ext>
              <a:ext uri="{C183D7F6-B498-43B3-948B-1728B52AA6E4}">
                <adec:decorative xmlns:adec="http://schemas.microsoft.com/office/drawing/2017/decorative" val="1"/>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ectangle 3" descr="Slide Title: Cooking Sessions">
            <a:extLst>
              <a:ext uri="{FF2B5EF4-FFF2-40B4-BE49-F238E27FC236}">
                <a16:creationId xmlns:a16="http://schemas.microsoft.com/office/drawing/2014/main" id="{CC9C9B58-6E20-4D77-8D98-67D479D68E7C}"/>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Cooking Sessions</a:t>
            </a:r>
            <a:endParaRPr lang="en-US" altLang="en-US" b="1">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A0D36E0B-BAE2-4A45-B092-60BB9849B197}"/>
              </a:ext>
              <a:ext uri="{C183D7F6-B498-43B3-948B-1728B52AA6E4}">
                <adec:decorative xmlns:adec="http://schemas.microsoft.com/office/drawing/2017/decorative" val="1"/>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sp>
        <p:nvSpPr>
          <p:cNvPr id="3" name="Rectangle 2" descr="Recipe Reading​&#10;&#10;Encourage participants to read the full recipe before starting​&#10;Highlight the importance of understanding steps before cooking​&#10;Encourage asking questions if uncertain​&#10;Mistakes are learning opportunities!">
            <a:extLst>
              <a:ext uri="{FF2B5EF4-FFF2-40B4-BE49-F238E27FC236}">
                <a16:creationId xmlns:a16="http://schemas.microsoft.com/office/drawing/2014/main" id="{6F925F9B-E39D-45A4-A88D-5B0BFA9B0F27}"/>
              </a:ext>
            </a:extLst>
          </p:cNvPr>
          <p:cNvSpPr/>
          <p:nvPr/>
        </p:nvSpPr>
        <p:spPr>
          <a:xfrm>
            <a:off x="3537183" y="366145"/>
            <a:ext cx="5655011" cy="7109639"/>
          </a:xfrm>
          <a:prstGeom prst="rect">
            <a:avLst/>
          </a:prstGeom>
        </p:spPr>
        <p:txBody>
          <a:bodyPr wrap="square" lIns="91440" tIns="45720" rIns="91440" bIns="45720" anchor="t">
            <a:spAutoFit/>
          </a:bodyPr>
          <a:lstStyle/>
          <a:p>
            <a:pPr algn="ctr">
              <a:defRPr/>
            </a:pPr>
            <a:r>
              <a:rPr lang="en-US" altLang="en-US" sz="3200" b="1">
                <a:solidFill>
                  <a:srgbClr val="E41617"/>
                </a:solidFill>
                <a:latin typeface="Arial"/>
                <a:cs typeface="Arial"/>
                <a:sym typeface="Lucida Grande"/>
              </a:rPr>
              <a:t>                    Recipe Reading</a:t>
            </a:r>
            <a:endParaRPr lang="en-US">
              <a:latin typeface="Arial"/>
              <a:cs typeface="Arial"/>
            </a:endParaRPr>
          </a:p>
          <a:p>
            <a:pPr>
              <a:buClr>
                <a:srgbClr val="FF0000"/>
              </a:buClr>
              <a:defRPr/>
            </a:pPr>
            <a:endParaRPr lang="en-CA" altLang="en-US" sz="2800" b="1">
              <a:solidFill>
                <a:srgbClr val="E41617"/>
              </a:solidFill>
              <a:latin typeface="Arial" panose="020B0604020202020204" pitchFamily="34" charset="0"/>
              <a:cs typeface="Arial" panose="020B0604020202020204" pitchFamily="34" charset="0"/>
            </a:endParaRPr>
          </a:p>
          <a:p>
            <a:pPr marL="342900" indent="-342900">
              <a:buClr>
                <a:srgbClr val="E41617"/>
              </a:buClr>
              <a:buFont typeface="Arial"/>
              <a:buChar char="•"/>
              <a:defRPr/>
            </a:pPr>
            <a:r>
              <a:rPr lang="en-US" sz="2400">
                <a:latin typeface="Arial"/>
                <a:ea typeface="+mn-lt"/>
                <a:cs typeface="+mn-lt"/>
              </a:rPr>
              <a:t>Encourage participants to read the full recipe before starting</a:t>
            </a:r>
          </a:p>
          <a:p>
            <a:pPr>
              <a:buClr>
                <a:srgbClr val="E41617"/>
              </a:buClr>
              <a:defRPr/>
            </a:pPr>
            <a:endParaRPr lang="en-US" sz="2400">
              <a:latin typeface="Arial"/>
              <a:ea typeface="+mn-lt"/>
              <a:cs typeface="+mn-lt"/>
            </a:endParaRPr>
          </a:p>
          <a:p>
            <a:pPr marL="285750" indent="-285750">
              <a:buClr>
                <a:srgbClr val="E41617"/>
              </a:buClr>
              <a:buFont typeface="Arial,Sans-Serif"/>
              <a:buChar char="•"/>
              <a:defRPr/>
            </a:pPr>
            <a:r>
              <a:rPr lang="en-US" sz="2400">
                <a:latin typeface="Arial"/>
                <a:ea typeface="+mn-lt"/>
                <a:cs typeface="+mn-lt"/>
              </a:rPr>
              <a:t>Highlight the importance of understanding steps before cooking</a:t>
            </a:r>
          </a:p>
          <a:p>
            <a:pPr marL="285750" indent="-285750">
              <a:buClr>
                <a:srgbClr val="E41617"/>
              </a:buClr>
              <a:buFont typeface="Arial,Sans-Serif"/>
              <a:buChar char="•"/>
              <a:defRPr/>
            </a:pPr>
            <a:endParaRPr lang="en-US" sz="2400">
              <a:latin typeface="Arial"/>
              <a:ea typeface="+mn-lt"/>
              <a:cs typeface="+mn-lt"/>
            </a:endParaRPr>
          </a:p>
          <a:p>
            <a:pPr marL="342900" indent="-342900">
              <a:buClr>
                <a:srgbClr val="E41617"/>
              </a:buClr>
              <a:buFont typeface="Arial"/>
              <a:buChar char="•"/>
              <a:defRPr/>
            </a:pPr>
            <a:r>
              <a:rPr lang="en-US" sz="2400">
                <a:latin typeface="Arial"/>
                <a:ea typeface="+mn-lt"/>
                <a:cs typeface="+mn-lt"/>
              </a:rPr>
              <a:t>Encourage asking questions if uncertain</a:t>
            </a:r>
          </a:p>
          <a:p>
            <a:pPr marL="342900" indent="-342900">
              <a:buClr>
                <a:srgbClr val="E41617"/>
              </a:buClr>
              <a:buFont typeface="Arial"/>
              <a:buChar char="•"/>
              <a:defRPr/>
            </a:pPr>
            <a:endParaRPr lang="en-US" sz="2400">
              <a:latin typeface="Arial"/>
              <a:ea typeface="+mn-lt"/>
              <a:cs typeface="+mn-lt"/>
            </a:endParaRPr>
          </a:p>
          <a:p>
            <a:pPr marL="342900" indent="-342900">
              <a:buClr>
                <a:srgbClr val="E41617"/>
              </a:buClr>
              <a:buFont typeface="Arial"/>
              <a:buChar char="•"/>
              <a:defRPr/>
            </a:pPr>
            <a:r>
              <a:rPr lang="en-US" sz="2400">
                <a:latin typeface="Arial"/>
                <a:ea typeface="Calibri" panose="020F0502020204030204"/>
                <a:cs typeface="Calibri"/>
              </a:rPr>
              <a:t>Mistakes are learning opportunities!</a:t>
            </a:r>
          </a:p>
          <a:p>
            <a:pPr marL="342900" indent="-342900">
              <a:buClr>
                <a:srgbClr val="E41617"/>
              </a:buClr>
              <a:buFont typeface="Arial"/>
              <a:buChar char="•"/>
              <a:defRPr/>
            </a:pPr>
            <a:endParaRPr lang="en-US" sz="2400">
              <a:latin typeface="Arial"/>
              <a:ea typeface="+mn-lt"/>
              <a:cs typeface="+mn-lt"/>
            </a:endParaRPr>
          </a:p>
          <a:p>
            <a:pPr>
              <a:defRPr/>
            </a:pPr>
            <a:endParaRPr lang="en-US" sz="2400">
              <a:latin typeface="Arial"/>
              <a:ea typeface="Calibri" panose="020F0502020204030204"/>
              <a:cs typeface="Calibri" panose="020F0502020204030204"/>
            </a:endParaRPr>
          </a:p>
          <a:p>
            <a:pPr marL="342900" indent="-342900">
              <a:buClr>
                <a:srgbClr val="E41617"/>
              </a:buClr>
              <a:buFont typeface="Arial"/>
              <a:buChar char="•"/>
              <a:defRPr/>
            </a:pPr>
            <a:endParaRPr lang="en-US" sz="2400">
              <a:latin typeface="Arial"/>
              <a:ea typeface="Calibri" panose="020F0502020204030204"/>
              <a:cs typeface="Calibri" panose="020F0502020204030204"/>
            </a:endParaRPr>
          </a:p>
          <a:p>
            <a:pPr marL="457200" indent="-457200">
              <a:buClr>
                <a:srgbClr val="E41617"/>
              </a:buClr>
              <a:buFont typeface="Arial" panose="020B0604020202020204" pitchFamily="34" charset="0"/>
              <a:buChar char="•"/>
              <a:defRPr/>
            </a:pPr>
            <a:endParaRPr lang="en-US" sz="2800">
              <a:latin typeface="Arial" panose="020B0604020202020204" pitchFamily="34" charset="0"/>
              <a:cs typeface="Arial" panose="020B0604020202020204" pitchFamily="34" charset="0"/>
            </a:endParaRPr>
          </a:p>
          <a:p>
            <a:pPr marL="457200" indent="-457200">
              <a:buClr>
                <a:srgbClr val="FF0000"/>
              </a:buClr>
              <a:buFont typeface="Arial" panose="020B0604020202020204" pitchFamily="34" charset="0"/>
              <a:buChar char="•"/>
              <a:defRPr/>
            </a:pPr>
            <a:endParaRPr lang="en-US" sz="2800">
              <a:latin typeface="Arial" panose="020B0604020202020204" pitchFamily="34" charset="0"/>
              <a:cs typeface="Arial" panose="020B0604020202020204" pitchFamily="34" charset="0"/>
            </a:endParaRPr>
          </a:p>
          <a:p>
            <a:pPr marL="457200" indent="-457200">
              <a:buClr>
                <a:srgbClr val="FF0000"/>
              </a:buClr>
              <a:buFont typeface="Arial" panose="020B0604020202020204" pitchFamily="34" charset="0"/>
              <a:buChar char="•"/>
              <a:defRPr/>
            </a:pPr>
            <a:endParaRPr lang="en-US" sz="280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B5BF4448-A770-4B95-A701-F1CD1BE197B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212" y="2313873"/>
            <a:ext cx="3188484" cy="2219136"/>
          </a:xfrm>
          <a:prstGeom prst="rect">
            <a:avLst/>
          </a:prstGeom>
        </p:spPr>
      </p:pic>
      <p:pic>
        <p:nvPicPr>
          <p:cNvPr id="6" name="Picture 5">
            <a:extLst>
              <a:ext uri="{FF2B5EF4-FFF2-40B4-BE49-F238E27FC236}">
                <a16:creationId xmlns:a16="http://schemas.microsoft.com/office/drawing/2014/main" id="{DEC43F53-8523-4946-A859-9DF40DF79CAD}"/>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7945" y="5599611"/>
            <a:ext cx="2332152" cy="905562"/>
          </a:xfrm>
          <a:prstGeom prst="rect">
            <a:avLst/>
          </a:prstGeom>
        </p:spPr>
      </p:pic>
      <p:pic>
        <p:nvPicPr>
          <p:cNvPr id="5" name="Picture 4" descr="Image: A cartoon of a child reading a book">
            <a:extLst>
              <a:ext uri="{FF2B5EF4-FFF2-40B4-BE49-F238E27FC236}">
                <a16:creationId xmlns:a16="http://schemas.microsoft.com/office/drawing/2014/main" id="{36394BBE-CCA1-D2C7-91B6-7913B396CE9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451759" y="1723650"/>
            <a:ext cx="2417685" cy="3447691"/>
          </a:xfrm>
          <a:prstGeom prst="rect">
            <a:avLst/>
          </a:prstGeom>
        </p:spPr>
      </p:pic>
      <p:pic>
        <p:nvPicPr>
          <p:cNvPr id="12" name="Audio 11">
            <a:extLst>
              <a:ext uri="{FF2B5EF4-FFF2-40B4-BE49-F238E27FC236}">
                <a16:creationId xmlns:a16="http://schemas.microsoft.com/office/drawing/2014/main" id="{353B9332-5A82-61A9-75DF-1156951ACBA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897783594"/>
      </p:ext>
    </p:extLst>
  </p:cSld>
  <p:clrMapOvr>
    <a:masterClrMapping/>
  </p:clrMapOvr>
  <mc:AlternateContent xmlns:mc="http://schemas.openxmlformats.org/markup-compatibility/2006" xmlns:p14="http://schemas.microsoft.com/office/powerpoint/2010/main">
    <mc:Choice Requires="p14">
      <p:transition spd="slow" p14:dur="2000" advTm="75035"/>
    </mc:Choice>
    <mc:Fallback xmlns="">
      <p:transition spd="slow" advTm="75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E5D65A1-02F9-440D-AACB-4D0D84D426BA}"/>
              </a:ext>
              <a:ext uri="{C183D7F6-B498-43B3-948B-1728B52AA6E4}">
                <adec:decorative xmlns:adec="http://schemas.microsoft.com/office/drawing/2017/decorative" val="1"/>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3" descr="Slide Title: Cooking Sessions">
            <a:extLst>
              <a:ext uri="{FF2B5EF4-FFF2-40B4-BE49-F238E27FC236}">
                <a16:creationId xmlns:a16="http://schemas.microsoft.com/office/drawing/2014/main" id="{B435D3A6-9A32-41D8-B5DE-905291A6D53F}"/>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Cooking Sessions</a:t>
            </a:r>
            <a:endParaRPr lang="en-US" altLang="en-US" b="1">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2FFE18E1-2CCF-4C06-8AE1-EBDB1F264C8D}"/>
              </a:ext>
              <a:ext uri="{C183D7F6-B498-43B3-948B-1728B52AA6E4}">
                <adec:decorative xmlns:adec="http://schemas.microsoft.com/office/drawing/2017/decorative" val="1"/>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sp>
        <p:nvSpPr>
          <p:cNvPr id="3" name="Rectangle 2" descr="Six themed cooking sessions:​&#10;​&#10;Begin with Breakfast​&#10;Versatile Veggies​&#10;Dinner Delights​&#10;Spice it Up!​&#10;Winning Weekends ​&#10;Fabulous Fruit ">
            <a:extLst>
              <a:ext uri="{FF2B5EF4-FFF2-40B4-BE49-F238E27FC236}">
                <a16:creationId xmlns:a16="http://schemas.microsoft.com/office/drawing/2014/main" id="{6F925F9B-E39D-45A4-A88D-5B0BFA9B0F27}"/>
              </a:ext>
            </a:extLst>
          </p:cNvPr>
          <p:cNvSpPr/>
          <p:nvPr/>
        </p:nvSpPr>
        <p:spPr>
          <a:xfrm>
            <a:off x="3871773" y="655153"/>
            <a:ext cx="7692279" cy="4909036"/>
          </a:xfrm>
          <a:prstGeom prst="rect">
            <a:avLst/>
          </a:prstGeom>
        </p:spPr>
        <p:txBody>
          <a:bodyPr wrap="square">
            <a:spAutoFit/>
          </a:bodyPr>
          <a:lstStyle/>
          <a:p>
            <a:pPr algn="ctr">
              <a:spcBef>
                <a:spcPts val="600"/>
              </a:spcBef>
              <a:spcAft>
                <a:spcPts val="1200"/>
              </a:spcAft>
              <a:buClr>
                <a:srgbClr val="ED1B24"/>
              </a:buClr>
            </a:pPr>
            <a:r>
              <a:rPr lang="en-CA" sz="3200" b="1">
                <a:solidFill>
                  <a:srgbClr val="E41617"/>
                </a:solidFill>
                <a:latin typeface="Arial" panose="020B0604020202020204" pitchFamily="34" charset="0"/>
                <a:cs typeface="Arial" panose="020B0604020202020204" pitchFamily="34" charset="0"/>
              </a:rPr>
              <a:t>Six themed cooking sessions:</a:t>
            </a:r>
          </a:p>
          <a:p>
            <a:pPr algn="ctr">
              <a:spcBef>
                <a:spcPts val="600"/>
              </a:spcBef>
              <a:spcAft>
                <a:spcPts val="1200"/>
              </a:spcAft>
              <a:buClr>
                <a:srgbClr val="ED1B24"/>
              </a:buClr>
            </a:pPr>
            <a:endParaRPr lang="en-CA" sz="800" b="1">
              <a:solidFill>
                <a:srgbClr val="E41617"/>
              </a:solidFill>
              <a:latin typeface="Arial" panose="020B0604020202020204" pitchFamily="34" charset="0"/>
              <a:cs typeface="Arial" panose="020B0604020202020204" pitchFamily="34" charset="0"/>
            </a:endParaRPr>
          </a:p>
          <a:p>
            <a:pPr marL="457200" indent="-457200">
              <a:spcBef>
                <a:spcPts val="600"/>
              </a:spcBef>
              <a:spcAft>
                <a:spcPts val="1200"/>
              </a:spcAft>
              <a:buClr>
                <a:srgbClr val="E41617"/>
              </a:buClr>
              <a:buFont typeface="Arial" panose="020B0604020202020204" pitchFamily="34" charset="0"/>
              <a:buChar char="•"/>
            </a:pPr>
            <a:r>
              <a:rPr lang="en-CA" sz="2800">
                <a:latin typeface="Arial" panose="020B0604020202020204" pitchFamily="34" charset="0"/>
                <a:cs typeface="Arial" panose="020B0604020202020204" pitchFamily="34" charset="0"/>
              </a:rPr>
              <a:t>Begin with Breakfast</a:t>
            </a:r>
          </a:p>
          <a:p>
            <a:pPr marL="457200" indent="-457200">
              <a:spcBef>
                <a:spcPts val="600"/>
              </a:spcBef>
              <a:spcAft>
                <a:spcPts val="1200"/>
              </a:spcAft>
              <a:buClr>
                <a:srgbClr val="E41617"/>
              </a:buClr>
              <a:buFont typeface="Arial" panose="020B0604020202020204" pitchFamily="34" charset="0"/>
              <a:buChar char="•"/>
            </a:pPr>
            <a:r>
              <a:rPr lang="en-CA" sz="2800">
                <a:latin typeface="Arial" panose="020B0604020202020204" pitchFamily="34" charset="0"/>
                <a:cs typeface="Arial" panose="020B0604020202020204" pitchFamily="34" charset="0"/>
              </a:rPr>
              <a:t>Versatile Veggies</a:t>
            </a:r>
          </a:p>
          <a:p>
            <a:pPr marL="457200" indent="-457200">
              <a:spcBef>
                <a:spcPts val="600"/>
              </a:spcBef>
              <a:spcAft>
                <a:spcPts val="1200"/>
              </a:spcAft>
              <a:buClr>
                <a:srgbClr val="E41617"/>
              </a:buClr>
              <a:buFont typeface="Arial" panose="020B0604020202020204" pitchFamily="34" charset="0"/>
              <a:buChar char="•"/>
            </a:pPr>
            <a:r>
              <a:rPr lang="en-CA" sz="2800">
                <a:latin typeface="Arial" panose="020B0604020202020204" pitchFamily="34" charset="0"/>
                <a:cs typeface="Arial" panose="020B0604020202020204" pitchFamily="34" charset="0"/>
              </a:rPr>
              <a:t>Dinner Delights</a:t>
            </a:r>
          </a:p>
          <a:p>
            <a:pPr marL="457200" indent="-457200">
              <a:spcBef>
                <a:spcPts val="600"/>
              </a:spcBef>
              <a:spcAft>
                <a:spcPts val="1200"/>
              </a:spcAft>
              <a:buClr>
                <a:srgbClr val="E41617"/>
              </a:buClr>
              <a:buFont typeface="Arial" panose="020B0604020202020204" pitchFamily="34" charset="0"/>
              <a:buChar char="•"/>
            </a:pPr>
            <a:r>
              <a:rPr lang="en-CA" sz="2800">
                <a:latin typeface="Arial" panose="020B0604020202020204" pitchFamily="34" charset="0"/>
                <a:cs typeface="Arial" panose="020B0604020202020204" pitchFamily="34" charset="0"/>
              </a:rPr>
              <a:t>Spice it Up!</a:t>
            </a:r>
          </a:p>
          <a:p>
            <a:pPr marL="457200" indent="-457200">
              <a:spcBef>
                <a:spcPts val="600"/>
              </a:spcBef>
              <a:spcAft>
                <a:spcPts val="1200"/>
              </a:spcAft>
              <a:buClr>
                <a:srgbClr val="E41617"/>
              </a:buClr>
              <a:buFont typeface="Arial" panose="020B0604020202020204" pitchFamily="34" charset="0"/>
              <a:buChar char="•"/>
            </a:pPr>
            <a:r>
              <a:rPr lang="en-CA" sz="2800">
                <a:latin typeface="Arial" panose="020B0604020202020204" pitchFamily="34" charset="0"/>
                <a:cs typeface="Arial" panose="020B0604020202020204" pitchFamily="34" charset="0"/>
              </a:rPr>
              <a:t>Winning Weekends </a:t>
            </a:r>
          </a:p>
          <a:p>
            <a:pPr marL="457200" indent="-457200">
              <a:spcBef>
                <a:spcPts val="600"/>
              </a:spcBef>
              <a:spcAft>
                <a:spcPts val="1200"/>
              </a:spcAft>
              <a:buClr>
                <a:srgbClr val="E41617"/>
              </a:buClr>
              <a:buFont typeface="Arial" panose="020B0604020202020204" pitchFamily="34" charset="0"/>
              <a:buChar char="•"/>
            </a:pPr>
            <a:r>
              <a:rPr lang="en-CA" sz="2800">
                <a:latin typeface="Arial" panose="020B0604020202020204" pitchFamily="34" charset="0"/>
                <a:cs typeface="Arial" panose="020B0604020202020204" pitchFamily="34" charset="0"/>
              </a:rPr>
              <a:t>Fabulous Fruit </a:t>
            </a:r>
          </a:p>
        </p:txBody>
      </p:sp>
      <p:pic>
        <p:nvPicPr>
          <p:cNvPr id="7" name="Picture 6" descr="Image: A table with plates of food from a program session.">
            <a:extLst>
              <a:ext uri="{FF2B5EF4-FFF2-40B4-BE49-F238E27FC236}">
                <a16:creationId xmlns:a16="http://schemas.microsoft.com/office/drawing/2014/main" id="{29014E3A-F280-4F6E-9A65-7277ACEA252A}"/>
              </a:ext>
            </a:extLst>
          </p:cNvPr>
          <p:cNvPicPr/>
          <p:nvPr/>
        </p:nvPicPr>
        <p:blipFill>
          <a:blip r:embed="rId5">
            <a:extLst>
              <a:ext uri="{28A0092B-C50C-407E-A947-70E740481C1C}">
                <a14:useLocalDpi xmlns:a14="http://schemas.microsoft.com/office/drawing/2010/main"/>
              </a:ext>
            </a:extLst>
          </a:blip>
          <a:srcRect/>
          <a:stretch>
            <a:fillRect/>
          </a:stretch>
        </p:blipFill>
        <p:spPr bwMode="auto">
          <a:xfrm>
            <a:off x="7844589" y="1771650"/>
            <a:ext cx="3719463" cy="3602455"/>
          </a:xfrm>
          <a:prstGeom prst="rect">
            <a:avLst/>
          </a:prstGeom>
          <a:noFill/>
          <a:ln>
            <a:noFill/>
          </a:ln>
        </p:spPr>
      </p:pic>
      <p:pic>
        <p:nvPicPr>
          <p:cNvPr id="8" name="Picture 7">
            <a:extLst>
              <a:ext uri="{FF2B5EF4-FFF2-40B4-BE49-F238E27FC236}">
                <a16:creationId xmlns:a16="http://schemas.microsoft.com/office/drawing/2014/main" id="{00F9BB18-2A9B-4BBA-BAC8-FE96D8EF7457}"/>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0212" y="2313873"/>
            <a:ext cx="3188484" cy="2219136"/>
          </a:xfrm>
          <a:prstGeom prst="rect">
            <a:avLst/>
          </a:prstGeom>
        </p:spPr>
      </p:pic>
      <p:pic>
        <p:nvPicPr>
          <p:cNvPr id="5" name="Picture 4">
            <a:extLst>
              <a:ext uri="{FF2B5EF4-FFF2-40B4-BE49-F238E27FC236}">
                <a16:creationId xmlns:a16="http://schemas.microsoft.com/office/drawing/2014/main" id="{6DAAB259-1F25-E535-DC23-0591D9033810}"/>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1945" y="5521054"/>
            <a:ext cx="2332152" cy="905562"/>
          </a:xfrm>
          <a:prstGeom prst="rect">
            <a:avLst/>
          </a:prstGeom>
        </p:spPr>
      </p:pic>
      <p:pic>
        <p:nvPicPr>
          <p:cNvPr id="10" name="Audio 9">
            <a:extLst>
              <a:ext uri="{FF2B5EF4-FFF2-40B4-BE49-F238E27FC236}">
                <a16:creationId xmlns:a16="http://schemas.microsoft.com/office/drawing/2014/main" id="{1E54E117-8F05-759D-E6CC-E05A94AE7AE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26921324"/>
      </p:ext>
    </p:extLst>
  </p:cSld>
  <p:clrMapOvr>
    <a:masterClrMapping/>
  </p:clrMapOvr>
  <mc:AlternateContent xmlns:mc="http://schemas.openxmlformats.org/markup-compatibility/2006" xmlns:p14="http://schemas.microsoft.com/office/powerpoint/2010/main">
    <mc:Choice Requires="p14">
      <p:transition spd="slow" p14:dur="2000" advTm="36238"/>
    </mc:Choice>
    <mc:Fallback xmlns="">
      <p:transition spd="slow" advTm="36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BF418858-842B-4212-829C-854C9B73567E}"/>
              </a:ext>
              <a:ext uri="{C183D7F6-B498-43B3-948B-1728B52AA6E4}">
                <adec:decorative xmlns:adec="http://schemas.microsoft.com/office/drawing/2017/decorative" val="1"/>
              </a:ext>
            </a:extLst>
          </p:cNvPr>
          <p:cNvGrpSpPr/>
          <p:nvPr/>
        </p:nvGrpSpPr>
        <p:grpSpPr>
          <a:xfrm>
            <a:off x="-159031" y="0"/>
            <a:ext cx="3535654" cy="6858000"/>
            <a:chOff x="-159031" y="0"/>
            <a:chExt cx="3535654" cy="6858000"/>
          </a:xfrm>
        </p:grpSpPr>
        <p:sp>
          <p:nvSpPr>
            <p:cNvPr id="27" name="Rectangle 26">
              <a:extLst>
                <a:ext uri="{FF2B5EF4-FFF2-40B4-BE49-F238E27FC236}">
                  <a16:creationId xmlns:a16="http://schemas.microsoft.com/office/drawing/2014/main" id="{38D327B2-908F-4178-8E72-0F8EF50513A1}"/>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3189000E-8590-4C0C-8E42-2B473A100454}"/>
                </a:ext>
              </a:extLst>
            </p:cNvPr>
            <p:cNvGrpSpPr/>
            <p:nvPr/>
          </p:nvGrpSpPr>
          <p:grpSpPr>
            <a:xfrm>
              <a:off x="-150347" y="375101"/>
              <a:ext cx="3526970" cy="1832917"/>
              <a:chOff x="-150347" y="375101"/>
              <a:chExt cx="3526970" cy="1832917"/>
            </a:xfrm>
          </p:grpSpPr>
          <p:sp>
            <p:nvSpPr>
              <p:cNvPr id="29" name="Rectangle 3" descr="Slide Title: Program Rationale">
                <a:extLst>
                  <a:ext uri="{FF2B5EF4-FFF2-40B4-BE49-F238E27FC236}">
                    <a16:creationId xmlns:a16="http://schemas.microsoft.com/office/drawing/2014/main" id="{91B50DD2-E950-4545-BFAB-A4736D9D68C5}"/>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Program Rationale</a:t>
                </a:r>
                <a:endParaRPr lang="en-US" altLang="en-US" b="1">
                  <a:latin typeface="Arial" panose="020B0604020202020204" pitchFamily="34" charset="0"/>
                  <a:cs typeface="Arial" panose="020B0604020202020204" pitchFamily="34" charset="0"/>
                </a:endParaRPr>
              </a:p>
            </p:txBody>
          </p:sp>
          <p:cxnSp>
            <p:nvCxnSpPr>
              <p:cNvPr id="30" name="Straight Connector 29">
                <a:extLst>
                  <a:ext uri="{FF2B5EF4-FFF2-40B4-BE49-F238E27FC236}">
                    <a16:creationId xmlns:a16="http://schemas.microsoft.com/office/drawing/2014/main" id="{7688B954-4934-4143-81B2-A594448D1AE2}"/>
                  </a:ext>
                  <a:ext uri="{C183D7F6-B498-43B3-948B-1728B52AA6E4}">
                    <adec:decorative xmlns:adec="http://schemas.microsoft.com/office/drawing/2017/decorative" val="1"/>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grpSp>
      </p:grpSp>
      <p:pic>
        <p:nvPicPr>
          <p:cNvPr id="13" name="Picture 12">
            <a:extLst>
              <a:ext uri="{FF2B5EF4-FFF2-40B4-BE49-F238E27FC236}">
                <a16:creationId xmlns:a16="http://schemas.microsoft.com/office/drawing/2014/main" id="{C76CB076-DECE-445B-B15F-EBBE992887C1}"/>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descr="Canada’s Food Guide suggests cooking more often and eating with others to help children and youth develop positive eating habits. ​&#10;Cooking from scratch is associated with improved intake of vegetables, fruit and whole grains.​&#10;Teaching children and youth cooking skills fosters the development of basic life skills that they can continue to develop overtime.​&#10;Students are encouraged to sit and eat the food prepared together as part of the program.​&#10;Eating well is more than the foods we eat; food is social and there are many benefits to eating together.  ">
            <a:extLst>
              <a:ext uri="{FF2B5EF4-FFF2-40B4-BE49-F238E27FC236}">
                <a16:creationId xmlns:a16="http://schemas.microsoft.com/office/drawing/2014/main" id="{99117477-FDB4-C512-300A-4317AE716BB7}"/>
              </a:ext>
            </a:extLst>
          </p:cNvPr>
          <p:cNvSpPr txBox="1"/>
          <p:nvPr/>
        </p:nvSpPr>
        <p:spPr>
          <a:xfrm>
            <a:off x="3547979" y="333542"/>
            <a:ext cx="8398041" cy="60631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Aft>
                <a:spcPts val="4800"/>
              </a:spcAft>
            </a:pPr>
            <a:r>
              <a:rPr lang="en-US" sz="2400" b="1" dirty="0">
                <a:solidFill>
                  <a:srgbClr val="C00000"/>
                </a:solidFill>
                <a:latin typeface="Arial"/>
                <a:cs typeface="Arial"/>
              </a:rPr>
              <a:t>Canada’s Food Guide suggests cooking more often and eating with others to help children and youth develop positive eating habits. </a:t>
            </a:r>
            <a:endParaRPr lang="en-US" dirty="0">
              <a:solidFill>
                <a:srgbClr val="C00000"/>
              </a:solidFill>
            </a:endParaRPr>
          </a:p>
          <a:p>
            <a:pPr marL="342900" indent="-342900">
              <a:spcAft>
                <a:spcPts val="2400"/>
              </a:spcAft>
              <a:buFont typeface="Arial"/>
              <a:buChar char="•"/>
            </a:pPr>
            <a:r>
              <a:rPr lang="en-US" sz="2400" dirty="0">
                <a:latin typeface="Arial"/>
                <a:cs typeface="Arial"/>
              </a:rPr>
              <a:t>Cooking from scratch is associated with improved intake of vegetables, fruit and whole grains.</a:t>
            </a:r>
          </a:p>
          <a:p>
            <a:pPr marL="342900" indent="-342900">
              <a:spcAft>
                <a:spcPts val="2400"/>
              </a:spcAft>
              <a:buFont typeface="Arial"/>
              <a:buChar char="•"/>
            </a:pPr>
            <a:r>
              <a:rPr lang="en-CA" sz="2400" dirty="0">
                <a:latin typeface="Arial"/>
                <a:cs typeface="Arial"/>
              </a:rPr>
              <a:t>Teaching children and youth cooking skills fosters the </a:t>
            </a:r>
            <a:r>
              <a:rPr lang="en-US" sz="2400" dirty="0">
                <a:latin typeface="Arial"/>
                <a:cs typeface="Arial"/>
              </a:rPr>
              <a:t>development of basic life skills that they can continue to develop overtime.</a:t>
            </a:r>
            <a:endParaRPr lang="en-US" dirty="0">
              <a:latin typeface="Calibri" panose="020F0502020204030204"/>
              <a:cs typeface="Calibri" panose="020F0502020204030204"/>
            </a:endParaRPr>
          </a:p>
          <a:p>
            <a:pPr marL="342900" indent="-342900">
              <a:spcAft>
                <a:spcPts val="2400"/>
              </a:spcAft>
              <a:buFont typeface="Arial"/>
              <a:buChar char="•"/>
            </a:pPr>
            <a:r>
              <a:rPr lang="en-US" sz="2400" dirty="0">
                <a:latin typeface="Arial"/>
                <a:cs typeface="Arial"/>
              </a:rPr>
              <a:t>Students are encouraged to sit and eat the food prepared together as part of the program.</a:t>
            </a:r>
          </a:p>
          <a:p>
            <a:pPr marL="342900" indent="-342900">
              <a:spcAft>
                <a:spcPts val="2400"/>
              </a:spcAft>
              <a:buFont typeface="Arial"/>
              <a:buChar char="•"/>
            </a:pPr>
            <a:r>
              <a:rPr lang="en-US" sz="2400" dirty="0">
                <a:latin typeface="Arial"/>
                <a:cs typeface="Arial"/>
              </a:rPr>
              <a:t>Eating well is more than the foods we eat; food is social and there are many benefits to eating together.  </a:t>
            </a:r>
            <a:endParaRPr lang="en-US" dirty="0">
              <a:cs typeface="Calibri"/>
            </a:endParaRPr>
          </a:p>
        </p:txBody>
      </p:sp>
      <p:pic>
        <p:nvPicPr>
          <p:cNvPr id="6" name="Picture 5">
            <a:extLst>
              <a:ext uri="{FF2B5EF4-FFF2-40B4-BE49-F238E27FC236}">
                <a16:creationId xmlns:a16="http://schemas.microsoft.com/office/drawing/2014/main" id="{0EACEC74-48C6-FEA1-8B3D-D8786BDCB323}"/>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5512" y="5599611"/>
            <a:ext cx="2332152" cy="905562"/>
          </a:xfrm>
          <a:prstGeom prst="rect">
            <a:avLst/>
          </a:prstGeom>
        </p:spPr>
      </p:pic>
      <p:pic>
        <p:nvPicPr>
          <p:cNvPr id="19" name="Audio 18">
            <a:extLst>
              <a:ext uri="{FF2B5EF4-FFF2-40B4-BE49-F238E27FC236}">
                <a16:creationId xmlns:a16="http://schemas.microsoft.com/office/drawing/2014/main" id="{DD69BF02-EF76-3352-F131-3AA1A58938D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779034685"/>
      </p:ext>
    </p:extLst>
  </p:cSld>
  <p:clrMapOvr>
    <a:masterClrMapping/>
  </p:clrMapOvr>
  <mc:AlternateContent xmlns:mc="http://schemas.openxmlformats.org/markup-compatibility/2006" xmlns:p14="http://schemas.microsoft.com/office/powerpoint/2010/main">
    <mc:Choice Requires="p14">
      <p:transition spd="slow" p14:dur="2000" advTm="74844"/>
    </mc:Choice>
    <mc:Fallback xmlns="">
      <p:transition spd="slow" advTm="74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EF214E8-6064-4A64-AFAF-4F793969E469}"/>
              </a:ext>
              <a:ext uri="{C183D7F6-B498-43B3-948B-1728B52AA6E4}">
                <adec:decorative xmlns:adec="http://schemas.microsoft.com/office/drawing/2017/decorative" val="1"/>
              </a:ext>
            </a:extLst>
          </p:cNvPr>
          <p:cNvSpPr/>
          <p:nvPr/>
        </p:nvSpPr>
        <p:spPr>
          <a:xfrm rot="16200000">
            <a:off x="-1692592" y="1617092"/>
            <a:ext cx="6858000" cy="3623816"/>
          </a:xfrm>
          <a:prstGeom prst="rect">
            <a:avLst/>
          </a:prstGeom>
          <a:solidFill>
            <a:srgbClr val="E4161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descr="Sampling:​&#10;&#10;Participants can try food once it’s all prepared​&#10;Allow participants to decide whether or not they want to taste the food​&#10;Create a positive tasting/eating environment:​&#10;Have participants plate food in an appealing way​&#10;Set up tasting table on a clean and sanitized table​&#10;Provide a water pitcher when sampling foods">
            <a:extLst>
              <a:ext uri="{FF2B5EF4-FFF2-40B4-BE49-F238E27FC236}">
                <a16:creationId xmlns:a16="http://schemas.microsoft.com/office/drawing/2014/main" id="{7665D5D7-09A7-49A6-B694-E3B3330D621D}"/>
              </a:ext>
            </a:extLst>
          </p:cNvPr>
          <p:cNvSpPr txBox="1">
            <a:spLocks/>
          </p:cNvSpPr>
          <p:nvPr/>
        </p:nvSpPr>
        <p:spPr>
          <a:xfrm>
            <a:off x="3818017" y="335594"/>
            <a:ext cx="8021328" cy="586248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FF0000"/>
              </a:buClr>
              <a:buSzTx/>
              <a:buNone/>
              <a:tabLst/>
              <a:defRPr/>
            </a:pPr>
            <a:r>
              <a:rPr kumimoji="0" lang="en-CA" sz="3200" b="1" i="0" u="none" strike="noStrike" kern="1200" cap="none" spc="0" normalizeH="0" baseline="0" noProof="0">
                <a:ln>
                  <a:noFill/>
                </a:ln>
                <a:solidFill>
                  <a:srgbClr val="E41617"/>
                </a:solidFill>
                <a:effectLst/>
                <a:uLnTx/>
                <a:uFillTx/>
                <a:latin typeface="Arial"/>
                <a:cs typeface="Arial"/>
              </a:rPr>
              <a:t>Sampling:</a:t>
            </a:r>
          </a:p>
          <a:p>
            <a:pPr marR="0" lvl="0" algn="l" defTabSz="914400" rtl="0" eaLnBrk="1" fontAlgn="auto" latinLnBrk="0" hangingPunct="1">
              <a:lnSpc>
                <a:spcPct val="90000"/>
              </a:lnSpc>
              <a:spcBef>
                <a:spcPts val="1000"/>
              </a:spcBef>
              <a:spcAft>
                <a:spcPts val="0"/>
              </a:spcAft>
              <a:buClr>
                <a:srgbClr val="E41617"/>
              </a:buClr>
              <a:buSzTx/>
              <a:tabLst/>
              <a:defRPr/>
            </a:pPr>
            <a:r>
              <a:rPr lang="en-CA">
                <a:solidFill>
                  <a:srgbClr val="000000"/>
                </a:solidFill>
                <a:latin typeface="Arial"/>
                <a:cs typeface="Arial"/>
              </a:rPr>
              <a:t>P</a:t>
            </a:r>
            <a:r>
              <a:rPr lang="en-CA" noProof="0">
                <a:solidFill>
                  <a:srgbClr val="000000"/>
                </a:solidFill>
                <a:latin typeface="Arial"/>
                <a:cs typeface="Arial"/>
              </a:rPr>
              <a:t>articipants can try food once </a:t>
            </a:r>
            <a:r>
              <a:rPr lang="en-CA">
                <a:solidFill>
                  <a:srgbClr val="000000"/>
                </a:solidFill>
                <a:latin typeface="Arial"/>
                <a:cs typeface="Arial"/>
              </a:rPr>
              <a:t>it’s all</a:t>
            </a:r>
            <a:r>
              <a:rPr lang="en-CA" noProof="0">
                <a:solidFill>
                  <a:srgbClr val="000000"/>
                </a:solidFill>
                <a:latin typeface="Arial"/>
                <a:cs typeface="Arial"/>
              </a:rPr>
              <a:t> prepared</a:t>
            </a:r>
          </a:p>
          <a:p>
            <a:pPr marR="0" lvl="0" algn="l" defTabSz="914400" rtl="0" eaLnBrk="1" fontAlgn="auto" latinLnBrk="0" hangingPunct="1">
              <a:lnSpc>
                <a:spcPct val="90000"/>
              </a:lnSpc>
              <a:spcBef>
                <a:spcPts val="1000"/>
              </a:spcBef>
              <a:spcAft>
                <a:spcPts val="0"/>
              </a:spcAft>
              <a:buClr>
                <a:srgbClr val="E41617"/>
              </a:buClr>
              <a:buSzTx/>
              <a:tabLst/>
              <a:defRPr/>
            </a:pPr>
            <a:r>
              <a:rPr kumimoji="0" lang="en-CA" b="0" i="0" u="none" strike="noStrike" kern="1200" cap="none" spc="0" normalizeH="0" baseline="0" noProof="0">
                <a:ln>
                  <a:noFill/>
                </a:ln>
                <a:solidFill>
                  <a:srgbClr val="000000"/>
                </a:solidFill>
                <a:effectLst/>
                <a:uLnTx/>
                <a:uFillTx/>
                <a:latin typeface="Arial"/>
                <a:cs typeface="Arial"/>
              </a:rPr>
              <a:t>Allow </a:t>
            </a:r>
            <a:r>
              <a:rPr lang="en-CA">
                <a:solidFill>
                  <a:srgbClr val="000000"/>
                </a:solidFill>
                <a:latin typeface="Arial"/>
                <a:cs typeface="Arial"/>
              </a:rPr>
              <a:t>p</a:t>
            </a:r>
            <a:r>
              <a:rPr kumimoji="0" lang="en-CA" b="0" i="0" u="none" strike="noStrike" kern="1200" cap="none" spc="0" normalizeH="0" baseline="0" noProof="0">
                <a:ln>
                  <a:noFill/>
                </a:ln>
                <a:solidFill>
                  <a:srgbClr val="000000"/>
                </a:solidFill>
                <a:effectLst/>
                <a:uLnTx/>
                <a:uFillTx/>
                <a:latin typeface="Arial"/>
                <a:cs typeface="Arial"/>
              </a:rPr>
              <a:t>articipants to decide whether or not they want to taste the food</a:t>
            </a:r>
            <a:endParaRPr lang="en-CA" b="0" i="0" u="none" strike="noStrike" kern="1200" cap="none" spc="0" normalizeH="0" baseline="0" noProof="0">
              <a:ln>
                <a:noFill/>
              </a:ln>
              <a:solidFill>
                <a:srgbClr val="000000"/>
              </a:solidFill>
              <a:effectLst/>
              <a:uLnTx/>
              <a:uFillTx/>
              <a:latin typeface="Arial"/>
              <a:cs typeface="Arial"/>
            </a:endParaRPr>
          </a:p>
          <a:p>
            <a:pPr marR="0" lvl="0" algn="l" defTabSz="914400" rtl="0" eaLnBrk="1" fontAlgn="auto" latinLnBrk="0" hangingPunct="1">
              <a:lnSpc>
                <a:spcPct val="90000"/>
              </a:lnSpc>
              <a:spcBef>
                <a:spcPts val="1000"/>
              </a:spcBef>
              <a:spcAft>
                <a:spcPts val="0"/>
              </a:spcAft>
              <a:buClr>
                <a:srgbClr val="E41617"/>
              </a:buClr>
              <a:buSzTx/>
              <a:tabLst/>
              <a:defRPr/>
            </a:pPr>
            <a:r>
              <a:rPr kumimoji="0" lang="en-CA" b="0" i="0" u="none" strike="noStrike" kern="1200" cap="none" spc="0" normalizeH="0" baseline="0" noProof="0">
                <a:ln>
                  <a:noFill/>
                </a:ln>
                <a:solidFill>
                  <a:srgbClr val="000000"/>
                </a:solidFill>
                <a:effectLst/>
                <a:uLnTx/>
                <a:uFillTx/>
                <a:latin typeface="Arial"/>
                <a:cs typeface="Arial"/>
              </a:rPr>
              <a:t>Create a positive tasting/eating environment:</a:t>
            </a:r>
            <a:endParaRPr lang="en-CA" b="0" i="0" u="none" strike="noStrike" kern="1200" cap="none" spc="0" normalizeH="0" baseline="0" noProof="0">
              <a:ln>
                <a:noFill/>
              </a:ln>
              <a:solidFill>
                <a:srgbClr val="000000"/>
              </a:solidFill>
              <a:effectLst/>
              <a:uLnTx/>
              <a:uFillTx/>
              <a:latin typeface="Arial"/>
              <a:cs typeface="Arial"/>
            </a:endParaRPr>
          </a:p>
          <a:p>
            <a:pPr marL="914400" lvl="1" indent="-457200">
              <a:spcBef>
                <a:spcPts val="1000"/>
              </a:spcBef>
              <a:buClr>
                <a:srgbClr val="E41617"/>
              </a:buClr>
              <a:buFont typeface="Wingdings" panose="05000000000000000000" pitchFamily="2" charset="2"/>
              <a:buChar char="ü"/>
              <a:defRPr/>
            </a:pPr>
            <a:r>
              <a:rPr lang="en-CA">
                <a:solidFill>
                  <a:srgbClr val="000000"/>
                </a:solidFill>
                <a:latin typeface="Arial"/>
                <a:cs typeface="Arial"/>
              </a:rPr>
              <a:t>Have participants plate food in an appealing way</a:t>
            </a:r>
          </a:p>
          <a:p>
            <a:pPr marL="914400" lvl="1" indent="-457200">
              <a:spcBef>
                <a:spcPts val="1000"/>
              </a:spcBef>
              <a:buClr>
                <a:srgbClr val="E41617"/>
              </a:buClr>
              <a:buFont typeface="Wingdings" panose="05000000000000000000" pitchFamily="2" charset="2"/>
              <a:buChar char="ü"/>
              <a:defRPr/>
            </a:pPr>
            <a:r>
              <a:rPr lang="en-CA">
                <a:solidFill>
                  <a:srgbClr val="000000"/>
                </a:solidFill>
                <a:latin typeface="Arial"/>
                <a:cs typeface="Arial"/>
              </a:rPr>
              <a:t>Set up tasting table on a clean and sanitized table</a:t>
            </a:r>
          </a:p>
          <a:p>
            <a:pPr marL="914400" lvl="1" indent="-457200">
              <a:spcBef>
                <a:spcPts val="1000"/>
              </a:spcBef>
              <a:buClr>
                <a:srgbClr val="E41617"/>
              </a:buClr>
              <a:buFont typeface="Wingdings" panose="05000000000000000000" pitchFamily="2" charset="2"/>
              <a:buChar char="ü"/>
              <a:defRPr/>
            </a:pPr>
            <a:r>
              <a:rPr kumimoji="0" lang="en-CA" b="0" i="0" u="none" strike="noStrike" kern="1200" cap="none" spc="0" normalizeH="0" baseline="0" noProof="0">
                <a:ln>
                  <a:noFill/>
                </a:ln>
                <a:solidFill>
                  <a:srgbClr val="000000"/>
                </a:solidFill>
                <a:effectLst/>
                <a:uLnTx/>
                <a:uFillTx/>
                <a:latin typeface="Arial"/>
                <a:cs typeface="Arial"/>
              </a:rPr>
              <a:t>Provide a water pitcher </a:t>
            </a:r>
            <a:r>
              <a:rPr lang="en-CA">
                <a:solidFill>
                  <a:srgbClr val="000000"/>
                </a:solidFill>
                <a:latin typeface="Arial"/>
                <a:cs typeface="Arial"/>
              </a:rPr>
              <a:t>when sampling foods</a:t>
            </a:r>
            <a:endParaRPr lang="en-CA" b="0" i="0" u="none" strike="noStrike" kern="1200" cap="none" spc="0" normalizeH="0" baseline="0" noProof="0">
              <a:ln>
                <a:noFill/>
              </a:ln>
              <a:solidFill>
                <a:srgbClr val="000000"/>
              </a:solidFill>
              <a:effectLst/>
              <a:uLnTx/>
              <a:uFillTx/>
              <a:latin typeface="Arial"/>
              <a:cs typeface="Arial"/>
            </a:endParaRPr>
          </a:p>
          <a:p>
            <a:pPr marL="0" marR="0" lvl="0" indent="0" algn="l" defTabSz="914400" rtl="0" eaLnBrk="1" fontAlgn="auto" latinLnBrk="0" hangingPunct="1">
              <a:lnSpc>
                <a:spcPct val="90000"/>
              </a:lnSpc>
              <a:spcBef>
                <a:spcPts val="1000"/>
              </a:spcBef>
              <a:spcAft>
                <a:spcPts val="0"/>
              </a:spcAft>
              <a:buClr>
                <a:srgbClr val="FF0000"/>
              </a:buClr>
              <a:buSzTx/>
              <a:buNone/>
              <a:tabLst/>
              <a:defRPr/>
            </a:pPr>
            <a:endParaRPr kumimoji="0" lang="en-CA" sz="3000" b="0" i="0" u="none" strike="noStrike" kern="1200" cap="none" spc="0" normalizeH="0" baseline="0" noProof="0">
              <a:ln>
                <a:noFill/>
              </a:ln>
              <a:solidFill>
                <a:srgbClr val="000000"/>
              </a:solidFill>
              <a:effectLst/>
              <a:uLnTx/>
              <a:uFillTx/>
              <a:latin typeface="Tw Cen MT (Body)"/>
              <a:cs typeface="Arial" pitchFamily="34" charset="0"/>
            </a:endParaRPr>
          </a:p>
        </p:txBody>
      </p:sp>
      <p:pic>
        <p:nvPicPr>
          <p:cNvPr id="9" name="Picture 3" descr="Image: A collage of food on a plate made from two different program sessions.&#10;">
            <a:extLst>
              <a:ext uri="{FF2B5EF4-FFF2-40B4-BE49-F238E27FC236}">
                <a16:creationId xmlns:a16="http://schemas.microsoft.com/office/drawing/2014/main" id="{26A29CF4-B1CF-46B7-9839-4C09ADB485B4}"/>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09203" y="4532657"/>
            <a:ext cx="2438955" cy="211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descr="Slide Title: Cooking Sessions">
            <a:extLst>
              <a:ext uri="{FF2B5EF4-FFF2-40B4-BE49-F238E27FC236}">
                <a16:creationId xmlns:a16="http://schemas.microsoft.com/office/drawing/2014/main" id="{B102B462-3235-4B5E-A890-DB5493F6269E}"/>
              </a:ext>
            </a:extLst>
          </p:cNvPr>
          <p:cNvSpPr txBox="1">
            <a:spLocks/>
          </p:cNvSpPr>
          <p:nvPr/>
        </p:nvSpPr>
        <p:spPr>
          <a:xfrm>
            <a:off x="517891" y="324862"/>
            <a:ext cx="2362874" cy="1241469"/>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ctr"/>
            <a:r>
              <a:rPr lang="en-CA" sz="3200" b="1" cap="none">
                <a:solidFill>
                  <a:schemeClr val="bg1"/>
                </a:solidFill>
                <a:latin typeface="Arial" panose="020B0604020202020204" pitchFamily="34" charset="0"/>
                <a:cs typeface="Arial" panose="020B0604020202020204" pitchFamily="34" charset="0"/>
              </a:rPr>
              <a:t>Cooking Sessions</a:t>
            </a:r>
            <a:endParaRPr lang="en-US" sz="3200" b="1" cap="none">
              <a:solidFill>
                <a:schemeClr val="bg1"/>
              </a:solidFill>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6958C160-F349-4715-ABE3-364030B0AC01}"/>
              </a:ext>
              <a:ext uri="{C183D7F6-B498-43B3-948B-1728B52AA6E4}">
                <adec:decorative xmlns:adec="http://schemas.microsoft.com/office/drawing/2017/decorative" val="1"/>
              </a:ext>
            </a:extLst>
          </p:cNvPr>
          <p:cNvCxnSpPr>
            <a:cxnSpLocks/>
          </p:cNvCxnSpPr>
          <p:nvPr/>
        </p:nvCxnSpPr>
        <p:spPr>
          <a:xfrm flipV="1">
            <a:off x="352655" y="1794993"/>
            <a:ext cx="2644793"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3" name="Picture 12">
            <a:extLst>
              <a:ext uri="{FF2B5EF4-FFF2-40B4-BE49-F238E27FC236}">
                <a16:creationId xmlns:a16="http://schemas.microsoft.com/office/drawing/2014/main" id="{F4055522-A2EF-4A1D-82A9-619E956B3CF2}"/>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73331" y="2319432"/>
            <a:ext cx="3188484" cy="2219136"/>
          </a:xfrm>
          <a:prstGeom prst="rect">
            <a:avLst/>
          </a:prstGeom>
        </p:spPr>
      </p:pic>
      <p:pic>
        <p:nvPicPr>
          <p:cNvPr id="4" name="Picture 3">
            <a:extLst>
              <a:ext uri="{FF2B5EF4-FFF2-40B4-BE49-F238E27FC236}">
                <a16:creationId xmlns:a16="http://schemas.microsoft.com/office/drawing/2014/main" id="{ACBDBFD3-1DDC-3B67-36EB-896A89B5EFB5}"/>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8357" y="5591755"/>
            <a:ext cx="2332152" cy="905562"/>
          </a:xfrm>
          <a:prstGeom prst="rect">
            <a:avLst/>
          </a:prstGeom>
        </p:spPr>
      </p:pic>
      <p:pic>
        <p:nvPicPr>
          <p:cNvPr id="14" name="Audio 13">
            <a:extLst>
              <a:ext uri="{FF2B5EF4-FFF2-40B4-BE49-F238E27FC236}">
                <a16:creationId xmlns:a16="http://schemas.microsoft.com/office/drawing/2014/main" id="{3F5B1F2D-AEF4-DA1D-282F-212B8BBC4363}"/>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85447196"/>
      </p:ext>
    </p:extLst>
  </p:cSld>
  <p:clrMapOvr>
    <a:masterClrMapping/>
  </p:clrMapOvr>
  <mc:AlternateContent xmlns:mc="http://schemas.openxmlformats.org/markup-compatibility/2006" xmlns:p14="http://schemas.microsoft.com/office/powerpoint/2010/main">
    <mc:Choice Requires="p14">
      <p:transition spd="slow" p14:dur="2000" advTm="128814"/>
    </mc:Choice>
    <mc:Fallback xmlns="">
      <p:transition spd="slow" advTm="128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EF214E8-6064-4A64-AFAF-4F793969E469}"/>
              </a:ext>
              <a:ext uri="{C183D7F6-B498-43B3-948B-1728B52AA6E4}">
                <adec:decorative xmlns:adec="http://schemas.microsoft.com/office/drawing/2017/decorative" val="1"/>
              </a:ext>
            </a:extLst>
          </p:cNvPr>
          <p:cNvSpPr/>
          <p:nvPr/>
        </p:nvSpPr>
        <p:spPr>
          <a:xfrm rot="16200000">
            <a:off x="-1692592" y="1617092"/>
            <a:ext cx="6858000" cy="3623816"/>
          </a:xfrm>
          <a:prstGeom prst="rect">
            <a:avLst/>
          </a:prstGeom>
          <a:solidFill>
            <a:srgbClr val="E4161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descr="Slide Title: Sampling​">
            <a:extLst>
              <a:ext uri="{FF2B5EF4-FFF2-40B4-BE49-F238E27FC236}">
                <a16:creationId xmlns:a16="http://schemas.microsoft.com/office/drawing/2014/main" id="{B102B462-3235-4B5E-A890-DB5493F6269E}"/>
              </a:ext>
            </a:extLst>
          </p:cNvPr>
          <p:cNvSpPr txBox="1">
            <a:spLocks/>
          </p:cNvSpPr>
          <p:nvPr/>
        </p:nvSpPr>
        <p:spPr>
          <a:xfrm>
            <a:off x="517891" y="324862"/>
            <a:ext cx="2362874" cy="1241469"/>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ctr"/>
            <a:r>
              <a:rPr lang="en-CA" sz="3200" b="1" cap="none">
                <a:solidFill>
                  <a:schemeClr val="bg1"/>
                </a:solidFill>
                <a:latin typeface="Arial" panose="020B0604020202020204" pitchFamily="34" charset="0"/>
                <a:cs typeface="Arial" panose="020B0604020202020204" pitchFamily="34" charset="0"/>
              </a:rPr>
              <a:t>Sampling</a:t>
            </a:r>
            <a:endParaRPr lang="en-US" sz="3200" b="1" cap="none">
              <a:solidFill>
                <a:schemeClr val="bg1"/>
              </a:solidFill>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6958C160-F349-4715-ABE3-364030B0AC01}"/>
              </a:ext>
              <a:ext uri="{C183D7F6-B498-43B3-948B-1728B52AA6E4}">
                <adec:decorative xmlns:adec="http://schemas.microsoft.com/office/drawing/2017/decorative" val="1"/>
              </a:ext>
            </a:extLst>
          </p:cNvPr>
          <p:cNvCxnSpPr>
            <a:cxnSpLocks/>
          </p:cNvCxnSpPr>
          <p:nvPr/>
        </p:nvCxnSpPr>
        <p:spPr>
          <a:xfrm flipV="1">
            <a:off x="352655" y="1794993"/>
            <a:ext cx="2644793"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3" name="Picture 12">
            <a:extLst>
              <a:ext uri="{FF2B5EF4-FFF2-40B4-BE49-F238E27FC236}">
                <a16:creationId xmlns:a16="http://schemas.microsoft.com/office/drawing/2014/main" id="{F4055522-A2EF-4A1D-82A9-619E956B3CF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73331" y="2319432"/>
            <a:ext cx="3188484" cy="2219136"/>
          </a:xfrm>
          <a:prstGeom prst="rect">
            <a:avLst/>
          </a:prstGeom>
        </p:spPr>
      </p:pic>
      <p:sp>
        <p:nvSpPr>
          <p:cNvPr id="14" name="Rectangle 3" descr="Focus on the Sensory Aspects of Food​&#10;&#10;5 Senses&#10;See, Feel, Smell, Hear and Taste"/>
          <p:cNvSpPr txBox="1">
            <a:spLocks noChangeArrowheads="1"/>
          </p:cNvSpPr>
          <p:nvPr/>
        </p:nvSpPr>
        <p:spPr bwMode="auto">
          <a:xfrm>
            <a:off x="3976472" y="1194619"/>
            <a:ext cx="7656727" cy="4321786"/>
          </a:xfrm>
          <a:prstGeom prst="rect">
            <a:avLst/>
          </a:prstGeom>
          <a:noFill/>
          <a:ln w="31750">
            <a:solidFill>
              <a:srgbClr val="ED1B2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accent2"/>
              </a:buClr>
              <a:buNone/>
            </a:pPr>
            <a:r>
              <a:rPr lang="en-US" altLang="en-US" sz="2800">
                <a:solidFill>
                  <a:srgbClr val="E41617"/>
                </a:solidFill>
                <a:latin typeface="Arial" panose="020B0604020202020204" pitchFamily="34" charset="0"/>
                <a:cs typeface="Arial" panose="020B0604020202020204" pitchFamily="34" charset="0"/>
              </a:rPr>
              <a:t>Focus on the Sensory Aspects of Food</a:t>
            </a:r>
          </a:p>
          <a:p>
            <a:pPr marL="0" indent="0" algn="ctr">
              <a:buClr>
                <a:schemeClr val="accent2"/>
              </a:buClr>
              <a:buNone/>
            </a:pPr>
            <a:r>
              <a:rPr lang="en-US" altLang="en-US" sz="2800" b="1">
                <a:solidFill>
                  <a:srgbClr val="E41617"/>
                </a:solidFill>
                <a:latin typeface="Arial" panose="020B0604020202020204" pitchFamily="34" charset="0"/>
                <a:cs typeface="Arial" panose="020B0604020202020204" pitchFamily="34" charset="0"/>
              </a:rPr>
              <a:t>5 Senses</a:t>
            </a:r>
          </a:p>
          <a:p>
            <a:pPr marL="0" indent="0" algn="ctr">
              <a:buClr>
                <a:schemeClr val="accent2"/>
              </a:buClr>
              <a:buNone/>
            </a:pPr>
            <a:endParaRPr lang="en-US" altLang="en-US" sz="1800">
              <a:solidFill>
                <a:srgbClr val="FF0000"/>
              </a:solidFill>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58FC28CE-A28A-764C-95CA-0974BD775CB9}"/>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484095" y="5723794"/>
            <a:ext cx="2184960" cy="809848"/>
          </a:xfrm>
          <a:prstGeom prst="rect">
            <a:avLst/>
          </a:prstGeom>
        </p:spPr>
      </p:pic>
      <p:pic>
        <p:nvPicPr>
          <p:cNvPr id="2" name="Picture 1" descr="A cartoon pair of hands with fingers spread">
            <a:extLst>
              <a:ext uri="{FF2B5EF4-FFF2-40B4-BE49-F238E27FC236}">
                <a16:creationId xmlns:a16="http://schemas.microsoft.com/office/drawing/2014/main" id="{D27C2FC8-C608-2B9A-99CD-078653A38B2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269148" y="3826720"/>
            <a:ext cx="2350851" cy="1425711"/>
          </a:xfrm>
          <a:prstGeom prst="rect">
            <a:avLst/>
          </a:prstGeom>
        </p:spPr>
      </p:pic>
      <p:pic>
        <p:nvPicPr>
          <p:cNvPr id="3" name="Picture 2" descr="A black and white cartoon eyes">
            <a:extLst>
              <a:ext uri="{FF2B5EF4-FFF2-40B4-BE49-F238E27FC236}">
                <a16:creationId xmlns:a16="http://schemas.microsoft.com/office/drawing/2014/main" id="{D7761A52-5196-CA40-4E05-C9FDF23FC56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588713" y="3911836"/>
            <a:ext cx="1737159" cy="1350526"/>
          </a:xfrm>
          <a:prstGeom prst="rect">
            <a:avLst/>
          </a:prstGeom>
        </p:spPr>
      </p:pic>
      <p:pic>
        <p:nvPicPr>
          <p:cNvPr id="4" name="Picture 3" descr="A cartoon nose">
            <a:extLst>
              <a:ext uri="{FF2B5EF4-FFF2-40B4-BE49-F238E27FC236}">
                <a16:creationId xmlns:a16="http://schemas.microsoft.com/office/drawing/2014/main" id="{C45CD739-2CB8-45F2-79D7-969CE1579E9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695234" y="2156804"/>
            <a:ext cx="1218701" cy="1536971"/>
          </a:xfrm>
          <a:prstGeom prst="rect">
            <a:avLst/>
          </a:prstGeom>
        </p:spPr>
      </p:pic>
      <p:pic>
        <p:nvPicPr>
          <p:cNvPr id="6" name="Picture 5" descr="A close-up of a cartoon ear">
            <a:extLst>
              <a:ext uri="{FF2B5EF4-FFF2-40B4-BE49-F238E27FC236}">
                <a16:creationId xmlns:a16="http://schemas.microsoft.com/office/drawing/2014/main" id="{8D696BC5-15FE-F911-573C-3F3BA79B054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272474" y="2302212"/>
            <a:ext cx="820202" cy="1394299"/>
          </a:xfrm>
          <a:prstGeom prst="rect">
            <a:avLst/>
          </a:prstGeom>
        </p:spPr>
      </p:pic>
      <p:pic>
        <p:nvPicPr>
          <p:cNvPr id="8" name="Picture 7" descr="A cartoon of a mouth with teeth and tongue showing">
            <a:extLst>
              <a:ext uri="{FF2B5EF4-FFF2-40B4-BE49-F238E27FC236}">
                <a16:creationId xmlns:a16="http://schemas.microsoft.com/office/drawing/2014/main" id="{E2AF6A7F-E06B-9E56-B8E7-68ACE0A6402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514362" y="2358958"/>
            <a:ext cx="1078658" cy="1556427"/>
          </a:xfrm>
          <a:prstGeom prst="rect">
            <a:avLst/>
          </a:prstGeom>
        </p:spPr>
      </p:pic>
      <p:pic>
        <p:nvPicPr>
          <p:cNvPr id="21" name="Audio 20">
            <a:extLst>
              <a:ext uri="{FF2B5EF4-FFF2-40B4-BE49-F238E27FC236}">
                <a16:creationId xmlns:a16="http://schemas.microsoft.com/office/drawing/2014/main" id="{1CCA0829-A462-0F0B-0251-DD3607038F2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934354404"/>
      </p:ext>
    </p:extLst>
  </p:cSld>
  <p:clrMapOvr>
    <a:masterClrMapping/>
  </p:clrMapOvr>
  <mc:AlternateContent xmlns:mc="http://schemas.openxmlformats.org/markup-compatibility/2006" xmlns:p14="http://schemas.microsoft.com/office/powerpoint/2010/main">
    <mc:Choice Requires="p14">
      <p:transition spd="slow" p14:dur="2000" advTm="73361"/>
    </mc:Choice>
    <mc:Fallback xmlns="">
      <p:transition spd="slow" advTm="73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CE09D9-D2A7-4884-AD1B-401074373601}"/>
              </a:ext>
              <a:ext uri="{C183D7F6-B498-43B3-948B-1728B52AA6E4}">
                <adec:decorative xmlns:adec="http://schemas.microsoft.com/office/drawing/2017/decorative" val="1"/>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rgbClr val="FF0000"/>
              </a:solidFill>
            </a:endParaRPr>
          </a:p>
        </p:txBody>
      </p:sp>
      <p:sp>
        <p:nvSpPr>
          <p:cNvPr id="2" name="Title 1" descr="Congratulations!​&#10;​&#10;You have completed the​ Let's Get Cookin' online training module!&#10;">
            <a:extLst>
              <a:ext uri="{FF2B5EF4-FFF2-40B4-BE49-F238E27FC236}">
                <a16:creationId xmlns:a16="http://schemas.microsoft.com/office/drawing/2014/main" id="{365D814B-DADC-4FA1-B642-D6BC08D634A7}"/>
              </a:ext>
            </a:extLst>
          </p:cNvPr>
          <p:cNvSpPr>
            <a:spLocks noGrp="1"/>
          </p:cNvSpPr>
          <p:nvPr>
            <p:ph type="title"/>
          </p:nvPr>
        </p:nvSpPr>
        <p:spPr>
          <a:xfrm>
            <a:off x="4054109" y="152399"/>
            <a:ext cx="7754973" cy="4396741"/>
          </a:xfrm>
        </p:spPr>
        <p:txBody>
          <a:bodyPr>
            <a:normAutofit/>
          </a:bodyPr>
          <a:lstStyle/>
          <a:p>
            <a:pPr algn="ctr"/>
            <a:r>
              <a:rPr lang="en-CA" sz="3200" b="1" cap="none" dirty="0">
                <a:solidFill>
                  <a:srgbClr val="E41617"/>
                </a:solidFill>
                <a:latin typeface="Arial" panose="020B0604020202020204" pitchFamily="34" charset="0"/>
                <a:cs typeface="Arial" panose="020B0604020202020204" pitchFamily="34" charset="0"/>
              </a:rPr>
              <a:t>Congratulations!</a:t>
            </a:r>
            <a:br>
              <a:rPr lang="en-CA" sz="3200" b="1" cap="none" dirty="0">
                <a:solidFill>
                  <a:srgbClr val="FF0000"/>
                </a:solidFill>
                <a:latin typeface="Arial" panose="020B0604020202020204" pitchFamily="34" charset="0"/>
                <a:cs typeface="Arial" panose="020B0604020202020204" pitchFamily="34" charset="0"/>
              </a:rPr>
            </a:br>
            <a:br>
              <a:rPr lang="en-CA" sz="3200" b="1" cap="none" dirty="0">
                <a:solidFill>
                  <a:srgbClr val="FF0000"/>
                </a:solidFill>
                <a:latin typeface="Arial" panose="020B0604020202020204" pitchFamily="34" charset="0"/>
                <a:cs typeface="Arial" panose="020B0604020202020204" pitchFamily="34" charset="0"/>
              </a:rPr>
            </a:br>
            <a:r>
              <a:rPr lang="en-CA" sz="3200" cap="none" dirty="0">
                <a:solidFill>
                  <a:schemeClr val="tx1"/>
                </a:solidFill>
                <a:latin typeface="Arial" panose="020B0604020202020204" pitchFamily="34" charset="0"/>
                <a:cs typeface="Arial" panose="020B0604020202020204" pitchFamily="34" charset="0"/>
              </a:rPr>
              <a:t>You have completed the</a:t>
            </a:r>
            <a:br>
              <a:rPr lang="en-CA" sz="3200" cap="none" dirty="0">
                <a:solidFill>
                  <a:schemeClr val="tx1"/>
                </a:solidFill>
                <a:latin typeface="Arial" panose="020B0604020202020204" pitchFamily="34" charset="0"/>
                <a:cs typeface="Arial" panose="020B0604020202020204" pitchFamily="34" charset="0"/>
              </a:rPr>
            </a:br>
            <a:br>
              <a:rPr lang="en-CA" sz="3200" cap="none" dirty="0">
                <a:solidFill>
                  <a:schemeClr val="tx1"/>
                </a:solidFill>
                <a:latin typeface="Arial" panose="020B0604020202020204" pitchFamily="34" charset="0"/>
                <a:cs typeface="Arial" panose="020B0604020202020204" pitchFamily="34" charset="0"/>
              </a:rPr>
            </a:br>
            <a:br>
              <a:rPr lang="en-CA" sz="3200" cap="none" dirty="0">
                <a:solidFill>
                  <a:schemeClr val="tx1"/>
                </a:solidFill>
                <a:latin typeface="Arial" panose="020B0604020202020204" pitchFamily="34" charset="0"/>
                <a:cs typeface="Arial" panose="020B0604020202020204" pitchFamily="34" charset="0"/>
              </a:rPr>
            </a:br>
            <a:r>
              <a:rPr lang="en-CA" sz="3200" cap="none" dirty="0">
                <a:solidFill>
                  <a:schemeClr val="tx1"/>
                </a:solidFill>
                <a:latin typeface="Arial" panose="020B0604020202020204" pitchFamily="34" charset="0"/>
                <a:cs typeface="Arial" panose="020B0604020202020204" pitchFamily="34" charset="0"/>
              </a:rPr>
              <a:t> online training module!</a:t>
            </a:r>
            <a:br>
              <a:rPr lang="en-CA" sz="3200" cap="none" dirty="0">
                <a:solidFill>
                  <a:schemeClr val="tx1"/>
                </a:solidFill>
                <a:latin typeface="Arial" panose="020B0604020202020204" pitchFamily="34" charset="0"/>
                <a:cs typeface="Arial" panose="020B0604020202020204" pitchFamily="34" charset="0"/>
              </a:rPr>
            </a:br>
            <a:br>
              <a:rPr lang="en-CA" sz="3200" cap="none" dirty="0">
                <a:solidFill>
                  <a:schemeClr val="tx1"/>
                </a:solidFill>
                <a:latin typeface="Arial" panose="020B0604020202020204" pitchFamily="34" charset="0"/>
                <a:cs typeface="Arial" panose="020B0604020202020204" pitchFamily="34" charset="0"/>
              </a:rPr>
            </a:br>
            <a:endParaRPr lang="en-US" sz="3200" cap="none" dirty="0">
              <a:solidFill>
                <a:schemeClr val="tx2"/>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A04F52D5-CFFE-484B-BBB1-1AC3157AEA74}"/>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88207" y="1962366"/>
            <a:ext cx="3686772" cy="769422"/>
          </a:xfrm>
          <a:prstGeom prst="rect">
            <a:avLst/>
          </a:prstGeom>
        </p:spPr>
      </p:pic>
      <p:pic>
        <p:nvPicPr>
          <p:cNvPr id="5" name="Picture 4">
            <a:extLst>
              <a:ext uri="{FF2B5EF4-FFF2-40B4-BE49-F238E27FC236}">
                <a16:creationId xmlns:a16="http://schemas.microsoft.com/office/drawing/2014/main" id="{4256DD1A-3AC2-4C6A-A709-B156B3619A6C}"/>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0212" y="1919184"/>
            <a:ext cx="3188484" cy="2225233"/>
          </a:xfrm>
          <a:prstGeom prst="rect">
            <a:avLst/>
          </a:prstGeom>
        </p:spPr>
      </p:pic>
      <p:sp>
        <p:nvSpPr>
          <p:cNvPr id="6" name="Rectangle 5" descr="Please click the link below to access the quiz:​&#10;&#10;Link: &#10;&#10;https://forms.office.com/Pages/ResponsePage.aspx?id=d6y8rUaf6Equ3jXSL1qxy2xvcWzOHTZPh1PYFvwrnthUQUdJRFpXRVlFSFZWVlg1WVBIQ1kxSUNCVC4u">
            <a:extLst>
              <a:ext uri="{FF2B5EF4-FFF2-40B4-BE49-F238E27FC236}">
                <a16:creationId xmlns:a16="http://schemas.microsoft.com/office/drawing/2014/main" id="{8A3D5213-F072-8A12-CDBC-5A21726CF870}"/>
              </a:ext>
            </a:extLst>
          </p:cNvPr>
          <p:cNvSpPr/>
          <p:nvPr/>
        </p:nvSpPr>
        <p:spPr>
          <a:xfrm>
            <a:off x="4982653" y="3639305"/>
            <a:ext cx="5897880" cy="1384995"/>
          </a:xfrm>
          <a:prstGeom prst="rect">
            <a:avLst/>
          </a:prstGeom>
          <a:solidFill>
            <a:schemeClr val="bg2"/>
          </a:solidFill>
          <a:ln w="57150" cmpd="sng">
            <a:solidFill>
              <a:srgbClr val="E41617"/>
            </a:solidFill>
          </a:ln>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lnRef>
          <a:fillRef idx="1">
            <a:schemeClr val="lt1"/>
          </a:fillRef>
          <a:effectRef idx="0">
            <a:schemeClr val="accent1"/>
          </a:effectRef>
          <a:fontRef idx="minor">
            <a:schemeClr val="dk1"/>
          </a:fontRef>
        </p:style>
        <p:txBody>
          <a:bodyPr wrap="square" lIns="91440" tIns="45720" rIns="91440" bIns="45720" anchor="t">
            <a:spAutoFit/>
          </a:bodyPr>
          <a:lstStyle/>
          <a:p>
            <a:pPr algn="ctr">
              <a:spcBef>
                <a:spcPts val="600"/>
              </a:spcBef>
            </a:pPr>
            <a:r>
              <a:rPr lang="en-CA" sz="2800" dirty="0">
                <a:latin typeface="Arial"/>
                <a:cs typeface="Arial"/>
              </a:rPr>
              <a:t>Please click the link below to access the quiz and portal:</a:t>
            </a:r>
          </a:p>
          <a:p>
            <a:pPr algn="ctr"/>
            <a:r>
              <a:rPr lang="en-US" sz="2800" b="1" dirty="0">
                <a:solidFill>
                  <a:srgbClr val="6B9F25"/>
                </a:solidFill>
                <a:hlinkClick r:id="rId7"/>
              </a:rPr>
              <a:t>Let's Get </a:t>
            </a:r>
            <a:r>
              <a:rPr lang="en-US" sz="2800" b="1" dirty="0" err="1">
                <a:solidFill>
                  <a:srgbClr val="6B9F25"/>
                </a:solidFill>
                <a:hlinkClick r:id="rId7"/>
              </a:rPr>
              <a:t>Cookin</a:t>
            </a:r>
            <a:r>
              <a:rPr lang="en-US" sz="2800" b="1" dirty="0">
                <a:solidFill>
                  <a:srgbClr val="6B9F25"/>
                </a:solidFill>
                <a:hlinkClick r:id="rId7"/>
              </a:rPr>
              <a:t>’! Quiz</a:t>
            </a:r>
            <a:endParaRPr lang="en-CA" b="1" dirty="0"/>
          </a:p>
        </p:txBody>
      </p:sp>
      <p:sp>
        <p:nvSpPr>
          <p:cNvPr id="10" name="Rectangle 9" descr="For additional questions, ​&#10;&#10;healthyeating@swpublichealth.ca​">
            <a:extLst>
              <a:ext uri="{FF2B5EF4-FFF2-40B4-BE49-F238E27FC236}">
                <a16:creationId xmlns:a16="http://schemas.microsoft.com/office/drawing/2014/main" id="{F014CF68-0979-8F1B-99C8-F3989AA23D3A}"/>
              </a:ext>
            </a:extLst>
          </p:cNvPr>
          <p:cNvSpPr/>
          <p:nvPr/>
        </p:nvSpPr>
        <p:spPr>
          <a:xfrm>
            <a:off x="5035926" y="5380172"/>
            <a:ext cx="5547930" cy="954107"/>
          </a:xfrm>
          <a:prstGeom prst="rect">
            <a:avLst/>
          </a:prstGeom>
        </p:spPr>
        <p:txBody>
          <a:bodyPr wrap="none" lIns="91440" tIns="45720" rIns="91440" bIns="45720" anchor="t">
            <a:spAutoFit/>
          </a:bodyPr>
          <a:lstStyle/>
          <a:p>
            <a:pPr algn="ctr"/>
            <a:r>
              <a:rPr lang="en-CA" sz="2800" dirty="0"/>
              <a:t>For additional questions, contact us: </a:t>
            </a:r>
          </a:p>
          <a:p>
            <a:pPr algn="ctr"/>
            <a:r>
              <a:rPr lang="en-CA" sz="2800" dirty="0">
                <a:solidFill>
                  <a:srgbClr val="6B9F25"/>
                </a:solidFill>
                <a:ea typeface="+mn-lt"/>
                <a:cs typeface="+mn-lt"/>
                <a:hlinkClick r:id="rId8">
                  <a:extLst>
                    <a:ext uri="{A12FA001-AC4F-418D-AE19-62706E023703}">
                      <ahyp:hlinkClr xmlns:ahyp="http://schemas.microsoft.com/office/drawing/2018/hyperlinkcolor" val="tx"/>
                    </a:ext>
                  </a:extLst>
                </a:hlinkClick>
              </a:rPr>
              <a:t>LGC@hpph.ca</a:t>
            </a:r>
            <a:endParaRPr lang="en-CA" sz="2800" dirty="0">
              <a:solidFill>
                <a:srgbClr val="6B9F25"/>
              </a:solidFill>
              <a:cs typeface="Arial"/>
            </a:endParaRPr>
          </a:p>
        </p:txBody>
      </p:sp>
      <p:pic>
        <p:nvPicPr>
          <p:cNvPr id="4" name="Picture 3">
            <a:extLst>
              <a:ext uri="{FF2B5EF4-FFF2-40B4-BE49-F238E27FC236}">
                <a16:creationId xmlns:a16="http://schemas.microsoft.com/office/drawing/2014/main" id="{D06CF0E4-78C6-9655-69DE-8779AE44D493}"/>
              </a:ex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33945" y="5599611"/>
            <a:ext cx="2332152" cy="905562"/>
          </a:xfrm>
          <a:prstGeom prst="rect">
            <a:avLst/>
          </a:prstGeom>
        </p:spPr>
      </p:pic>
      <p:pic>
        <p:nvPicPr>
          <p:cNvPr id="19" name="Audio 18">
            <a:extLst>
              <a:ext uri="{FF2B5EF4-FFF2-40B4-BE49-F238E27FC236}">
                <a16:creationId xmlns:a16="http://schemas.microsoft.com/office/drawing/2014/main" id="{BE31C4CB-FC87-650F-9975-966846D89F7B}"/>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645566460"/>
      </p:ext>
    </p:extLst>
  </p:cSld>
  <p:clrMapOvr>
    <a:masterClrMapping/>
  </p:clrMapOvr>
  <mc:AlternateContent xmlns:mc="http://schemas.openxmlformats.org/markup-compatibility/2006" xmlns:p14="http://schemas.microsoft.com/office/powerpoint/2010/main">
    <mc:Choice Requires="p14">
      <p:transition spd="slow" p14:dur="2000" advTm="33790"/>
    </mc:Choice>
    <mc:Fallback xmlns="">
      <p:transition spd="slow" advTm="33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9B80D10-DBA6-43BD-A640-FB5109CE7810}"/>
              </a:ext>
              <a:ext uri="{C183D7F6-B498-43B3-948B-1728B52AA6E4}">
                <adec:decorative xmlns:adec="http://schemas.microsoft.com/office/drawing/2017/decorative" val="1"/>
              </a:ext>
            </a:extLst>
          </p:cNvPr>
          <p:cNvGrpSpPr/>
          <p:nvPr/>
        </p:nvGrpSpPr>
        <p:grpSpPr>
          <a:xfrm>
            <a:off x="-159031" y="0"/>
            <a:ext cx="3535654" cy="6858000"/>
            <a:chOff x="-159031" y="0"/>
            <a:chExt cx="3535654" cy="6858000"/>
          </a:xfrm>
        </p:grpSpPr>
        <p:sp>
          <p:nvSpPr>
            <p:cNvPr id="13" name="Rectangle 12">
              <a:extLst>
                <a:ext uri="{FF2B5EF4-FFF2-40B4-BE49-F238E27FC236}">
                  <a16:creationId xmlns:a16="http://schemas.microsoft.com/office/drawing/2014/main" id="{B8378D50-4256-4865-8D1A-7AB29B322C9E}"/>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ED632633-0289-4200-8E60-C5F755AAC8E6}"/>
                </a:ext>
              </a:extLst>
            </p:cNvPr>
            <p:cNvGrpSpPr/>
            <p:nvPr/>
          </p:nvGrpSpPr>
          <p:grpSpPr>
            <a:xfrm>
              <a:off x="-150347" y="375101"/>
              <a:ext cx="3526970" cy="1832917"/>
              <a:chOff x="-150347" y="375101"/>
              <a:chExt cx="3526970" cy="1832917"/>
            </a:xfrm>
          </p:grpSpPr>
          <p:sp>
            <p:nvSpPr>
              <p:cNvPr id="16" name="Rectangle 3" descr="Slide Title: Program Rationale">
                <a:extLst>
                  <a:ext uri="{FF2B5EF4-FFF2-40B4-BE49-F238E27FC236}">
                    <a16:creationId xmlns:a16="http://schemas.microsoft.com/office/drawing/2014/main" id="{47EFBC3A-8DE5-4CCF-A6AF-F2035DFDDA97}"/>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Program Rationale</a:t>
                </a:r>
                <a:endParaRPr lang="en-US" altLang="en-US" b="1">
                  <a:latin typeface="Arial" panose="020B0604020202020204" pitchFamily="34" charset="0"/>
                  <a:cs typeface="Arial" panose="020B0604020202020204" pitchFamily="34" charset="0"/>
                </a:endParaRPr>
              </a:p>
            </p:txBody>
          </p:sp>
          <p:cxnSp>
            <p:nvCxnSpPr>
              <p:cNvPr id="18" name="Straight Connector 17">
                <a:extLst>
                  <a:ext uri="{FF2B5EF4-FFF2-40B4-BE49-F238E27FC236}">
                    <a16:creationId xmlns:a16="http://schemas.microsoft.com/office/drawing/2014/main" id="{B4C0F497-D0A4-440A-8D81-195AF34B10C7}"/>
                  </a:ext>
                  <a:ext uri="{C183D7F6-B498-43B3-948B-1728B52AA6E4}">
                    <adec:decorative xmlns:adec="http://schemas.microsoft.com/office/drawing/2017/decorative" val="1"/>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grpSp>
      </p:grpSp>
      <p:sp>
        <p:nvSpPr>
          <p:cNvPr id="21" name="Rectangle 20">
            <a:extLst>
              <a:ext uri="{C183D7F6-B498-43B3-948B-1728B52AA6E4}">
                <adec:decorative xmlns:adec="http://schemas.microsoft.com/office/drawing/2017/decorative" val="1"/>
              </a:ext>
            </a:extLst>
          </p:cNvPr>
          <p:cNvSpPr/>
          <p:nvPr/>
        </p:nvSpPr>
        <p:spPr>
          <a:xfrm>
            <a:off x="4214454" y="469129"/>
            <a:ext cx="7493480" cy="5078313"/>
          </a:xfrm>
          <a:prstGeom prst="rect">
            <a:avLst/>
          </a:prstGeom>
        </p:spPr>
        <p:txBody>
          <a:bodyPr wrap="square">
            <a:spAutoFit/>
          </a:bodyPr>
          <a:lstStyle/>
          <a:p>
            <a:pPr lvl="0"/>
            <a:endParaRPr lang="en-CA" sz="3600">
              <a:solidFill>
                <a:prstClr val="black"/>
              </a:solidFill>
              <a:latin typeface="Franklin Gothic Book" panose="020B0503020102020204" pitchFamily="34" charset="0"/>
            </a:endParaRPr>
          </a:p>
          <a:p>
            <a:pPr lvl="0"/>
            <a:endParaRPr lang="en-CA" sz="3600">
              <a:solidFill>
                <a:prstClr val="black"/>
              </a:solidFill>
              <a:latin typeface="Franklin Gothic Book" panose="020B0503020102020204" pitchFamily="34" charset="0"/>
            </a:endParaRPr>
          </a:p>
          <a:p>
            <a:pPr marL="571500" lvl="0" indent="-571500">
              <a:buFont typeface="Arial" panose="020B0604020202020204" pitchFamily="34" charset="0"/>
              <a:buChar char="•"/>
            </a:pPr>
            <a:endParaRPr lang="en-CA" sz="3600">
              <a:solidFill>
                <a:prstClr val="black"/>
              </a:solidFill>
              <a:latin typeface="Franklin Gothic Book" panose="020B0503020102020204" pitchFamily="34" charset="0"/>
            </a:endParaRPr>
          </a:p>
          <a:p>
            <a:pPr marL="571500" lvl="0" indent="-571500">
              <a:buFont typeface="Arial" panose="020B0604020202020204" pitchFamily="34" charset="0"/>
              <a:buChar char="•"/>
            </a:pPr>
            <a:endParaRPr lang="en-CA" sz="3600">
              <a:solidFill>
                <a:prstClr val="black"/>
              </a:solidFill>
              <a:latin typeface="Franklin Gothic Book" panose="020B0503020102020204" pitchFamily="34" charset="0"/>
            </a:endParaRPr>
          </a:p>
          <a:p>
            <a:pPr marL="571500" lvl="0" indent="-571500">
              <a:buFont typeface="Arial" panose="020B0604020202020204" pitchFamily="34" charset="0"/>
              <a:buChar char="•"/>
            </a:pPr>
            <a:endParaRPr lang="en-CA" sz="3600">
              <a:solidFill>
                <a:prstClr val="black"/>
              </a:solidFill>
              <a:latin typeface="Franklin Gothic Book" panose="020B0503020102020204" pitchFamily="34" charset="0"/>
            </a:endParaRPr>
          </a:p>
          <a:p>
            <a:pPr marL="571500" lvl="0" indent="-571500">
              <a:buFont typeface="Arial" panose="020B0604020202020204" pitchFamily="34" charset="0"/>
              <a:buChar char="•"/>
            </a:pPr>
            <a:endParaRPr lang="en-CA" sz="3600">
              <a:solidFill>
                <a:prstClr val="black"/>
              </a:solidFill>
              <a:latin typeface="Franklin Gothic Book" panose="020B0503020102020204" pitchFamily="34" charset="0"/>
            </a:endParaRPr>
          </a:p>
          <a:p>
            <a:pPr marL="571500" lvl="0" indent="-571500">
              <a:buFont typeface="Arial" panose="020B0604020202020204" pitchFamily="34" charset="0"/>
              <a:buChar char="•"/>
            </a:pPr>
            <a:endParaRPr lang="en-CA" sz="3600">
              <a:solidFill>
                <a:prstClr val="black"/>
              </a:solidFill>
              <a:latin typeface="Franklin Gothic Book" panose="020B0503020102020204" pitchFamily="34" charset="0"/>
            </a:endParaRPr>
          </a:p>
          <a:p>
            <a:pPr marL="571500" lvl="0" indent="-571500">
              <a:buFont typeface="Arial" panose="020B0604020202020204" pitchFamily="34" charset="0"/>
              <a:buChar char="•"/>
            </a:pPr>
            <a:endParaRPr lang="en-CA" sz="3600">
              <a:solidFill>
                <a:prstClr val="black"/>
              </a:solidFill>
              <a:latin typeface="Franklin Gothic Book" panose="020B0503020102020204" pitchFamily="34" charset="0"/>
            </a:endParaRPr>
          </a:p>
          <a:p>
            <a:pPr lvl="0"/>
            <a:r>
              <a:rPr lang="en-CA" sz="3600">
                <a:solidFill>
                  <a:prstClr val="black"/>
                </a:solidFill>
                <a:latin typeface="Franklin Gothic Book" panose="020B0503020102020204" pitchFamily="34" charset="0"/>
              </a:rPr>
              <a:t> </a:t>
            </a:r>
          </a:p>
        </p:txBody>
      </p:sp>
      <p:sp>
        <p:nvSpPr>
          <p:cNvPr id="7" name="TextBox 6" descr="Cooking has many cross-curricular connections. Revised Science and Technology Curriculum has incorporated food literacy&#10;Math ​&#10;Literacy&#10;Science ​&#10;Critical thinking">
            <a:extLst>
              <a:ext uri="{FF2B5EF4-FFF2-40B4-BE49-F238E27FC236}">
                <a16:creationId xmlns:a16="http://schemas.microsoft.com/office/drawing/2014/main" id="{01C825C7-20C4-4DE7-8587-2CDED07A6C6F}"/>
              </a:ext>
            </a:extLst>
          </p:cNvPr>
          <p:cNvSpPr txBox="1"/>
          <p:nvPr/>
        </p:nvSpPr>
        <p:spPr>
          <a:xfrm>
            <a:off x="3935361" y="260657"/>
            <a:ext cx="7397724" cy="3163174"/>
          </a:xfrm>
          <a:prstGeom prst="rect">
            <a:avLst/>
          </a:prstGeom>
          <a:noFill/>
        </p:spPr>
        <p:txBody>
          <a:bodyPr wrap="square" lIns="91440" tIns="45720" rIns="91440" bIns="45720" rtlCol="0" anchor="t">
            <a:spAutoFit/>
          </a:bodyPr>
          <a:lstStyle/>
          <a:p>
            <a:pPr algn="ctr">
              <a:buClr>
                <a:srgbClr val="E41617"/>
              </a:buClr>
            </a:pPr>
            <a:r>
              <a:rPr lang="en-CA" sz="2400" b="1">
                <a:latin typeface="Arial"/>
                <a:cs typeface="Arial"/>
              </a:rPr>
              <a:t>Cooking has many cross-curricular connections. Revised Science and Technology Curriculum has incorporated food literacy</a:t>
            </a:r>
            <a:endParaRPr lang="en-CA" sz="2400" b="1">
              <a:latin typeface="Arial" panose="020B0604020202020204" pitchFamily="34" charset="0"/>
              <a:cs typeface="Arial" panose="020B0604020202020204" pitchFamily="34" charset="0"/>
            </a:endParaRPr>
          </a:p>
          <a:p>
            <a:pPr algn="ctr"/>
            <a:endParaRPr lang="en-CA" sz="2400" b="1">
              <a:latin typeface="Arial"/>
              <a:ea typeface="Calibri" panose="020F0502020204030204" pitchFamily="34" charset="0"/>
              <a:cs typeface="Arial"/>
            </a:endParaRPr>
          </a:p>
          <a:p>
            <a:pPr marL="2171700" lvl="4" indent="-342900">
              <a:lnSpc>
                <a:spcPct val="150000"/>
              </a:lnSpc>
              <a:buClr>
                <a:srgbClr val="E41617"/>
              </a:buClr>
              <a:buFont typeface="Wingdings" panose="05000000000000000000" pitchFamily="2" charset="2"/>
              <a:buChar char="ü"/>
            </a:pPr>
            <a:r>
              <a:rPr lang="en-CA" sz="2400">
                <a:latin typeface="Arial"/>
                <a:ea typeface="Calibri" panose="020F0502020204030204" pitchFamily="34" charset="0"/>
                <a:cs typeface="Arial"/>
              </a:rPr>
              <a:t>Math </a:t>
            </a:r>
            <a:endParaRPr lang="en-CA" sz="2400" i="1">
              <a:latin typeface="Arial" panose="020B0604020202020204" pitchFamily="34" charset="0"/>
              <a:ea typeface="Calibri" panose="020F0502020204030204" pitchFamily="34" charset="0"/>
              <a:cs typeface="Arial" panose="020B0604020202020204" pitchFamily="34" charset="0"/>
            </a:endParaRPr>
          </a:p>
          <a:p>
            <a:pPr marL="2171700" lvl="4" indent="-342900">
              <a:lnSpc>
                <a:spcPct val="150000"/>
              </a:lnSpc>
              <a:buClr>
                <a:srgbClr val="E41617"/>
              </a:buClr>
              <a:buFont typeface="Wingdings" panose="05000000000000000000" pitchFamily="2" charset="2"/>
              <a:buChar char="ü"/>
            </a:pPr>
            <a:r>
              <a:rPr lang="en-CA" sz="2400">
                <a:latin typeface="Arial"/>
                <a:cs typeface="Arial"/>
              </a:rPr>
              <a:t>Literacy</a:t>
            </a:r>
            <a:endParaRPr lang="en-CA" sz="2400" i="1">
              <a:latin typeface="Arial"/>
              <a:cs typeface="Arial"/>
            </a:endParaRPr>
          </a:p>
          <a:p>
            <a:pPr marL="800100" lvl="1" indent="-342900">
              <a:lnSpc>
                <a:spcPct val="150000"/>
              </a:lnSpc>
              <a:buClr>
                <a:srgbClr val="E41617"/>
              </a:buClr>
              <a:buFont typeface="Wingdings" panose="05000000000000000000" pitchFamily="2" charset="2"/>
              <a:buChar char="ü"/>
            </a:pPr>
            <a:endParaRPr lang="en-CA" sz="2400">
              <a:latin typeface="Arial"/>
              <a:cs typeface="Arial"/>
            </a:endParaRPr>
          </a:p>
        </p:txBody>
      </p:sp>
      <p:pic>
        <p:nvPicPr>
          <p:cNvPr id="11" name="Picture 10">
            <a:extLst>
              <a:ext uri="{FF2B5EF4-FFF2-40B4-BE49-F238E27FC236}">
                <a16:creationId xmlns:a16="http://schemas.microsoft.com/office/drawing/2014/main" id="{07423F79-E7FA-4236-A579-FB25EF629279}"/>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E5686AE8-7F3E-7C04-7AE1-97F97D6DC8A5}"/>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5512" y="5599611"/>
            <a:ext cx="2332152" cy="905562"/>
          </a:xfrm>
          <a:prstGeom prst="rect">
            <a:avLst/>
          </a:prstGeom>
        </p:spPr>
      </p:pic>
      <p:sp>
        <p:nvSpPr>
          <p:cNvPr id="8" name="TextBox 7">
            <a:extLst>
              <a:ext uri="{FF2B5EF4-FFF2-40B4-BE49-F238E27FC236}">
                <a16:creationId xmlns:a16="http://schemas.microsoft.com/office/drawing/2014/main" id="{E6B2E95B-05B9-B7B3-45A4-898876F3A26A}"/>
              </a:ext>
              <a:ext uri="{C183D7F6-B498-43B3-948B-1728B52AA6E4}">
                <adec:decorative xmlns:adec="http://schemas.microsoft.com/office/drawing/2017/decorative" val="1"/>
              </a:ext>
            </a:extLst>
          </p:cNvPr>
          <p:cNvSpPr txBox="1"/>
          <p:nvPr/>
        </p:nvSpPr>
        <p:spPr>
          <a:xfrm>
            <a:off x="7419741" y="1724384"/>
            <a:ext cx="4428226" cy="11318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800100" lvl="1" indent="-342900">
              <a:lnSpc>
                <a:spcPct val="150000"/>
              </a:lnSpc>
              <a:buClr>
                <a:srgbClr val="E41617"/>
              </a:buClr>
              <a:buFont typeface="Wingdings,Sans-Serif" panose="05000000000000000000" pitchFamily="2" charset="2"/>
              <a:buChar char="ü"/>
            </a:pPr>
            <a:r>
              <a:rPr lang="en-CA" sz="2400">
                <a:latin typeface="Arial"/>
                <a:cs typeface="Arial"/>
              </a:rPr>
              <a:t>Science </a:t>
            </a:r>
          </a:p>
          <a:p>
            <a:pPr marL="800100" lvl="1" indent="-342900">
              <a:lnSpc>
                <a:spcPct val="150000"/>
              </a:lnSpc>
              <a:buClr>
                <a:srgbClr val="E41617"/>
              </a:buClr>
              <a:buFont typeface="Wingdings,Sans-Serif" panose="05000000000000000000" pitchFamily="2" charset="2"/>
              <a:buChar char="ü"/>
            </a:pPr>
            <a:r>
              <a:rPr lang="en-US" sz="2400">
                <a:latin typeface="Arial"/>
                <a:cs typeface="Arial"/>
              </a:rPr>
              <a:t>Critical thinking</a:t>
            </a:r>
          </a:p>
        </p:txBody>
      </p:sp>
      <p:pic>
        <p:nvPicPr>
          <p:cNvPr id="20" name="Audio 19">
            <a:extLst>
              <a:ext uri="{FF2B5EF4-FFF2-40B4-BE49-F238E27FC236}">
                <a16:creationId xmlns:a16="http://schemas.microsoft.com/office/drawing/2014/main" id="{08F8C235-5E97-F434-6729-E026EE26C22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pic>
        <p:nvPicPr>
          <p:cNvPr id="2" name="Picture 1" descr="A cartoon of a child holding a pencil and a pencil&#10;&#10;AI-generated content may be incorrect.">
            <a:extLst>
              <a:ext uri="{FF2B5EF4-FFF2-40B4-BE49-F238E27FC236}">
                <a16:creationId xmlns:a16="http://schemas.microsoft.com/office/drawing/2014/main" id="{E3F35B08-8DFD-1A4A-349C-F08007009182}"/>
              </a:ext>
            </a:extLst>
          </p:cNvPr>
          <p:cNvPicPr>
            <a:picLocks noChangeAspect="1"/>
          </p:cNvPicPr>
          <p:nvPr/>
        </p:nvPicPr>
        <p:blipFill>
          <a:blip r:embed="rId8"/>
          <a:stretch>
            <a:fillRect/>
          </a:stretch>
        </p:blipFill>
        <p:spPr>
          <a:xfrm>
            <a:off x="3379304" y="3227960"/>
            <a:ext cx="8812695" cy="3626777"/>
          </a:xfrm>
          <a:prstGeom prst="rect">
            <a:avLst/>
          </a:prstGeom>
        </p:spPr>
      </p:pic>
    </p:spTree>
    <p:extLst>
      <p:ext uri="{BB962C8B-B14F-4D97-AF65-F5344CB8AC3E}">
        <p14:creationId xmlns:p14="http://schemas.microsoft.com/office/powerpoint/2010/main" val="2636882233"/>
      </p:ext>
    </p:extLst>
  </p:cSld>
  <p:clrMapOvr>
    <a:masterClrMapping/>
  </p:clrMapOvr>
  <mc:AlternateContent xmlns:mc="http://schemas.openxmlformats.org/markup-compatibility/2006" xmlns:p14="http://schemas.microsoft.com/office/powerpoint/2010/main">
    <mc:Choice Requires="p14">
      <p:transition spd="slow" p14:dur="2000" advTm="59763"/>
    </mc:Choice>
    <mc:Fallback xmlns="">
      <p:transition spd="slow" advTm="59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1568149-8877-4EF2-9D0C-4CAAEE1029DA}"/>
              </a:ext>
              <a:ext uri="{C183D7F6-B498-43B3-948B-1728B52AA6E4}">
                <adec:decorative xmlns:adec="http://schemas.microsoft.com/office/drawing/2017/decorative" val="1"/>
              </a:ext>
            </a:extLst>
          </p:cNvPr>
          <p:cNvGrpSpPr/>
          <p:nvPr/>
        </p:nvGrpSpPr>
        <p:grpSpPr>
          <a:xfrm>
            <a:off x="-117823" y="0"/>
            <a:ext cx="3535654" cy="6858000"/>
            <a:chOff x="-159031" y="0"/>
            <a:chExt cx="3535654" cy="6858000"/>
          </a:xfrm>
          <a:solidFill>
            <a:srgbClr val="E41617"/>
          </a:solidFill>
        </p:grpSpPr>
        <p:sp>
          <p:nvSpPr>
            <p:cNvPr id="12" name="Rectangle 11">
              <a:extLst>
                <a:ext uri="{FF2B5EF4-FFF2-40B4-BE49-F238E27FC236}">
                  <a16:creationId xmlns:a16="http://schemas.microsoft.com/office/drawing/2014/main" id="{9209F779-AF00-4C4F-BA25-C412B436E110}"/>
                </a:ext>
              </a:extLst>
            </p:cNvPr>
            <p:cNvSpPr/>
            <p:nvPr/>
          </p:nvSpPr>
          <p:spPr>
            <a:xfrm>
              <a:off x="-159031" y="0"/>
              <a:ext cx="3526971" cy="6858000"/>
            </a:xfrm>
            <a:prstGeom prst="rect">
              <a:avLst/>
            </a:prstGeom>
            <a:gr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C21C4113-2C61-418B-B147-58CAFBC5C447}"/>
                </a:ext>
              </a:extLst>
            </p:cNvPr>
            <p:cNvGrpSpPr/>
            <p:nvPr/>
          </p:nvGrpSpPr>
          <p:grpSpPr>
            <a:xfrm>
              <a:off x="-150347" y="375101"/>
              <a:ext cx="3526970" cy="1832917"/>
              <a:chOff x="-150347" y="375101"/>
              <a:chExt cx="3526970" cy="1832917"/>
            </a:xfrm>
            <a:grpFill/>
          </p:grpSpPr>
          <p:sp>
            <p:nvSpPr>
              <p:cNvPr id="15" name="Rectangle 3" descr="Slide Title: Program Valies">
                <a:extLst>
                  <a:ext uri="{FF2B5EF4-FFF2-40B4-BE49-F238E27FC236}">
                    <a16:creationId xmlns:a16="http://schemas.microsoft.com/office/drawing/2014/main" id="{888DB069-D333-4A67-A105-9513F4813EA3}"/>
                  </a:ext>
                </a:extLst>
              </p:cNvPr>
              <p:cNvSpPr txBox="1">
                <a:spLocks noChangeArrowheads="1"/>
              </p:cNvSpPr>
              <p:nvPr/>
            </p:nvSpPr>
            <p:spPr>
              <a:xfrm>
                <a:off x="-150347" y="375101"/>
                <a:ext cx="3526970" cy="1832917"/>
              </a:xfrm>
              <a:prstGeom prst="rect">
                <a:avLst/>
              </a:prstGeom>
              <a:grpFill/>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Program </a:t>
                </a:r>
              </a:p>
              <a:p>
                <a:pPr marL="0" indent="0" algn="ctr">
                  <a:buClr>
                    <a:srgbClr val="006345"/>
                  </a:buClr>
                  <a:buNone/>
                </a:pPr>
                <a:r>
                  <a:rPr lang="en-CA" altLang="en-US" b="1">
                    <a:latin typeface="Arial" panose="020B0604020202020204" pitchFamily="34" charset="0"/>
                    <a:cs typeface="Arial" panose="020B0604020202020204" pitchFamily="34" charset="0"/>
                  </a:rPr>
                  <a:t>Values</a:t>
                </a:r>
                <a:endParaRPr lang="en-US" altLang="en-US" b="1">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34B8B38F-595F-4B92-945C-3F61A9EEA65F}"/>
                  </a:ext>
                  <a:ext uri="{C183D7F6-B498-43B3-948B-1728B52AA6E4}">
                    <adec:decorative xmlns:adec="http://schemas.microsoft.com/office/drawing/2017/decorative" val="1"/>
                  </a:ext>
                </a:extLst>
              </p:cNvPr>
              <p:cNvCxnSpPr>
                <a:cxnSpLocks/>
              </p:cNvCxnSpPr>
              <p:nvPr/>
            </p:nvCxnSpPr>
            <p:spPr>
              <a:xfrm flipV="1">
                <a:off x="91440" y="1771650"/>
                <a:ext cx="3006090" cy="1"/>
              </a:xfrm>
              <a:prstGeom prst="line">
                <a:avLst/>
              </a:prstGeom>
              <a:grpFill/>
              <a:ln w="34925">
                <a:solidFill>
                  <a:schemeClr val="bg1"/>
                </a:solidFill>
              </a:ln>
            </p:spPr>
            <p:style>
              <a:lnRef idx="1">
                <a:schemeClr val="accent5"/>
              </a:lnRef>
              <a:fillRef idx="0">
                <a:schemeClr val="accent5"/>
              </a:fillRef>
              <a:effectRef idx="0">
                <a:schemeClr val="accent5"/>
              </a:effectRef>
              <a:fontRef idx="minor">
                <a:schemeClr val="tx1"/>
              </a:fontRef>
            </p:style>
          </p:cxnSp>
        </p:grpSp>
      </p:grpSp>
      <p:graphicFrame>
        <p:nvGraphicFramePr>
          <p:cNvPr id="13" name="Content Placeholder 3" descr="Describes program values. It's challenging to create an allergen-free environment. The focus should be on food rather than nutrition. Body weight, shape, or size should not be a topic of discussion.">
            <a:extLst>
              <a:ext uri="{FF2B5EF4-FFF2-40B4-BE49-F238E27FC236}">
                <a16:creationId xmlns:a16="http://schemas.microsoft.com/office/drawing/2014/main" id="{88CB07FF-B7B2-446D-86E6-21329028D0CC}"/>
              </a:ext>
            </a:extLst>
          </p:cNvPr>
          <p:cNvGraphicFramePr>
            <a:graphicFrameLocks noGrp="1"/>
          </p:cNvGraphicFramePr>
          <p:nvPr>
            <p:ph idx="1"/>
            <p:extLst>
              <p:ext uri="{D42A27DB-BD31-4B8C-83A1-F6EECF244321}">
                <p14:modId xmlns:p14="http://schemas.microsoft.com/office/powerpoint/2010/main" val="3466815252"/>
              </p:ext>
            </p:extLst>
          </p:nvPr>
        </p:nvGraphicFramePr>
        <p:xfrm>
          <a:off x="3434998" y="350203"/>
          <a:ext cx="8633657" cy="611427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8" name="Picture 17">
            <a:extLst>
              <a:ext uri="{FF2B5EF4-FFF2-40B4-BE49-F238E27FC236}">
                <a16:creationId xmlns:a16="http://schemas.microsoft.com/office/drawing/2014/main" id="{960299BA-DD5D-4797-B6EF-7D503A7006C9}"/>
              </a:ext>
              <a:ext uri="{C183D7F6-B498-43B3-948B-1728B52AA6E4}">
                <adec:decorative xmlns:adec="http://schemas.microsoft.com/office/drawing/2017/decorative" val="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1E3372FF-5D36-85F9-43DA-0138837B9B0F}"/>
              </a:ext>
              <a:ext uri="{C183D7F6-B498-43B3-948B-1728B52AA6E4}">
                <adec:decorative xmlns:adec="http://schemas.microsoft.com/office/drawing/2017/decorative" val="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21945" y="5599611"/>
            <a:ext cx="2332152" cy="905562"/>
          </a:xfrm>
          <a:prstGeom prst="rect">
            <a:avLst/>
          </a:prstGeom>
        </p:spPr>
      </p:pic>
      <p:pic>
        <p:nvPicPr>
          <p:cNvPr id="9" name="Audio 8">
            <a:extLst>
              <a:ext uri="{FF2B5EF4-FFF2-40B4-BE49-F238E27FC236}">
                <a16:creationId xmlns:a16="http://schemas.microsoft.com/office/drawing/2014/main" id="{23746EB8-E577-1E8B-F3E9-585A1BAAFB7A}"/>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039148030"/>
      </p:ext>
    </p:extLst>
  </p:cSld>
  <p:clrMapOvr>
    <a:masterClrMapping/>
  </p:clrMapOvr>
  <mc:AlternateContent xmlns:mc="http://schemas.openxmlformats.org/markup-compatibility/2006" xmlns:p14="http://schemas.microsoft.com/office/powerpoint/2010/main">
    <mc:Choice Requires="p14">
      <p:transition spd="slow" p14:dur="2000" advTm="91538"/>
    </mc:Choice>
    <mc:Fallback xmlns="">
      <p:transition spd="slow" advTm="91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0A68B66-041B-4710-A0AD-70B43E3E8683}"/>
              </a:ext>
              <a:ext uri="{C183D7F6-B498-43B3-948B-1728B52AA6E4}">
                <adec:decorative xmlns:adec="http://schemas.microsoft.com/office/drawing/2017/decorative" val="1"/>
              </a:ext>
            </a:extLst>
          </p:cNvPr>
          <p:cNvGrpSpPr/>
          <p:nvPr/>
        </p:nvGrpSpPr>
        <p:grpSpPr>
          <a:xfrm>
            <a:off x="-159031" y="0"/>
            <a:ext cx="3535654" cy="6858000"/>
            <a:chOff x="-159031" y="0"/>
            <a:chExt cx="3535654" cy="6858000"/>
          </a:xfrm>
        </p:grpSpPr>
        <p:sp>
          <p:nvSpPr>
            <p:cNvPr id="15" name="Rectangle 14">
              <a:extLst>
                <a:ext uri="{FF2B5EF4-FFF2-40B4-BE49-F238E27FC236}">
                  <a16:creationId xmlns:a16="http://schemas.microsoft.com/office/drawing/2014/main" id="{AA55246E-31A0-42BA-8E3B-24B887FA9FB1}"/>
                </a:ext>
                <a:ext uri="{C183D7F6-B498-43B3-948B-1728B52AA6E4}">
                  <adec:decorative xmlns:adec="http://schemas.microsoft.com/office/drawing/2017/decorative" val="1"/>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8C2E3148-1B14-4F0A-A08C-D3D99D49406A}"/>
                </a:ext>
              </a:extLst>
            </p:cNvPr>
            <p:cNvGrpSpPr/>
            <p:nvPr/>
          </p:nvGrpSpPr>
          <p:grpSpPr>
            <a:xfrm>
              <a:off x="-150347" y="375101"/>
              <a:ext cx="3526970" cy="1832917"/>
              <a:chOff x="-150347" y="375101"/>
              <a:chExt cx="3526970" cy="1832917"/>
            </a:xfrm>
          </p:grpSpPr>
          <p:sp>
            <p:nvSpPr>
              <p:cNvPr id="17" name="Rectangle 3" descr="Slide Title: Let's Get Cookin' Portal">
                <a:extLst>
                  <a:ext uri="{FF2B5EF4-FFF2-40B4-BE49-F238E27FC236}">
                    <a16:creationId xmlns:a16="http://schemas.microsoft.com/office/drawing/2014/main" id="{5C353338-1723-4AAE-95B2-7F44412EE5CD}"/>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Let’s Get </a:t>
                </a:r>
              </a:p>
              <a:p>
                <a:pPr marL="0" indent="0" algn="ctr">
                  <a:buClr>
                    <a:srgbClr val="006345"/>
                  </a:buClr>
                  <a:buNone/>
                </a:pPr>
                <a:r>
                  <a:rPr lang="en-CA" altLang="en-US" b="1" err="1">
                    <a:latin typeface="Arial" panose="020B0604020202020204" pitchFamily="34" charset="0"/>
                    <a:cs typeface="Arial" panose="020B0604020202020204" pitchFamily="34" charset="0"/>
                  </a:rPr>
                  <a:t>Cookin</a:t>
                </a:r>
                <a:r>
                  <a:rPr lang="en-CA" altLang="en-US" b="1">
                    <a:latin typeface="Arial" panose="020B0604020202020204" pitchFamily="34" charset="0"/>
                    <a:cs typeface="Arial" panose="020B0604020202020204" pitchFamily="34" charset="0"/>
                  </a:rPr>
                  <a:t>’ Portal</a:t>
                </a:r>
                <a:endParaRPr lang="en-US" altLang="en-US" b="1">
                  <a:latin typeface="Arial" panose="020B0604020202020204" pitchFamily="34" charset="0"/>
                  <a:cs typeface="Arial" panose="020B0604020202020204" pitchFamily="34" charset="0"/>
                </a:endParaRPr>
              </a:p>
            </p:txBody>
          </p:sp>
          <p:cxnSp>
            <p:nvCxnSpPr>
              <p:cNvPr id="18" name="Straight Connector 17">
                <a:extLst>
                  <a:ext uri="{FF2B5EF4-FFF2-40B4-BE49-F238E27FC236}">
                    <a16:creationId xmlns:a16="http://schemas.microsoft.com/office/drawing/2014/main" id="{5AD7D884-F666-4599-95A8-73119D5C5964}"/>
                  </a:ext>
                  <a:ext uri="{C183D7F6-B498-43B3-948B-1728B52AA6E4}">
                    <adec:decorative xmlns:adec="http://schemas.microsoft.com/office/drawing/2017/decorative" val="1"/>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grpSp>
      </p:grpSp>
      <p:sp>
        <p:nvSpPr>
          <p:cNvPr id="10" name="Content Placeholder 2" descr="The portal provides all the resources and recipes you will need to facilitate the program. ​&#10;Portal login and password provided at completion of the training survey.​&#10;To get the most out of the program, facilitate all 7 sessions using the included recipes as laid out on the portal.  ​&#10;www.hpph.ca/LGC "/>
          <p:cNvSpPr>
            <a:spLocks noGrp="1"/>
          </p:cNvSpPr>
          <p:nvPr>
            <p:ph idx="1"/>
          </p:nvPr>
        </p:nvSpPr>
        <p:spPr>
          <a:xfrm>
            <a:off x="3498575" y="576773"/>
            <a:ext cx="8506028" cy="5501145"/>
          </a:xfrm>
        </p:spPr>
        <p:txBody>
          <a:bodyPr vert="horz" lIns="45720" tIns="45720" rIns="45720" bIns="45720" rtlCol="0" anchor="t">
            <a:normAutofit/>
          </a:bodyPr>
          <a:lstStyle/>
          <a:p>
            <a:pPr marL="290195" indent="-290195">
              <a:lnSpc>
                <a:spcPct val="107000"/>
              </a:lnSpc>
              <a:spcBef>
                <a:spcPts val="0"/>
              </a:spcBef>
              <a:spcAft>
                <a:spcPts val="1800"/>
              </a:spcAft>
            </a:pPr>
            <a:r>
              <a:rPr lang="en-CA" sz="2400" dirty="0">
                <a:latin typeface="Arial"/>
                <a:ea typeface="Calibri" panose="020F0502020204030204" pitchFamily="34" charset="0"/>
                <a:cs typeface="Arial"/>
              </a:rPr>
              <a:t>The                             portal provides all the resources and recipes you will need to facilitate the program. </a:t>
            </a:r>
            <a:endParaRPr lang="en-US" dirty="0">
              <a:cs typeface="Calibri" panose="020F0502020204030204"/>
            </a:endParaRPr>
          </a:p>
          <a:p>
            <a:pPr marL="285750" indent="-285750">
              <a:lnSpc>
                <a:spcPct val="107000"/>
              </a:lnSpc>
              <a:spcBef>
                <a:spcPts val="0"/>
              </a:spcBef>
              <a:spcAft>
                <a:spcPts val="1800"/>
              </a:spcAft>
            </a:pPr>
            <a:r>
              <a:rPr lang="en-CA" sz="2400" dirty="0">
                <a:latin typeface="Arial"/>
                <a:cs typeface="Arial"/>
              </a:rPr>
              <a:t>Portal login and password provided at completion of the training survey.</a:t>
            </a:r>
          </a:p>
          <a:p>
            <a:pPr marL="258445" indent="-258445">
              <a:lnSpc>
                <a:spcPct val="107000"/>
              </a:lnSpc>
              <a:spcBef>
                <a:spcPts val="0"/>
              </a:spcBef>
              <a:spcAft>
                <a:spcPts val="800"/>
              </a:spcAft>
            </a:pPr>
            <a:r>
              <a:rPr lang="en-CA" sz="2400" dirty="0">
                <a:latin typeface="Arial"/>
                <a:ea typeface="Calibri" panose="020F0502020204030204" pitchFamily="34" charset="0"/>
                <a:cs typeface="Arial"/>
              </a:rPr>
              <a:t>To get the most out of the program, facilitate all 7 sessions using the included recipes as laid out on the portal.  </a:t>
            </a:r>
            <a:endParaRPr lang="en-CA" sz="2400" dirty="0">
              <a:latin typeface="Arial" panose="020B0604020202020204" pitchFamily="34" charset="0"/>
              <a:ea typeface="Calibri" panose="020F0502020204030204" pitchFamily="34" charset="0"/>
              <a:cs typeface="Arial" panose="020B0604020202020204" pitchFamily="34" charset="0"/>
            </a:endParaRPr>
          </a:p>
          <a:p>
            <a:pPr marL="0" indent="0" algn="ctr">
              <a:buNone/>
            </a:pPr>
            <a:r>
              <a:rPr lang="en-CA" sz="2400" dirty="0">
                <a:solidFill>
                  <a:srgbClr val="0070C0"/>
                </a:solidFill>
                <a:latin typeface="Arial"/>
                <a:cs typeface="Arial"/>
                <a:hlinkClick r:id="rId5"/>
              </a:rPr>
              <a:t>www.hpph.ca/LGCportal</a:t>
            </a:r>
            <a:r>
              <a:rPr lang="en-CA" sz="2400" dirty="0">
                <a:solidFill>
                  <a:srgbClr val="0070C0"/>
                </a:solidFill>
                <a:latin typeface="Arial"/>
                <a:cs typeface="Arial"/>
              </a:rPr>
              <a:t>  </a:t>
            </a:r>
          </a:p>
        </p:txBody>
      </p:sp>
      <p:pic>
        <p:nvPicPr>
          <p:cNvPr id="13" name="Picture 12" descr="Let's Get Cookin'!">
            <a:extLst>
              <a:ext uri="{FF2B5EF4-FFF2-40B4-BE49-F238E27FC236}">
                <a16:creationId xmlns:a16="http://schemas.microsoft.com/office/drawing/2014/main" id="{DE13CD49-55D4-490D-A925-80348951329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75378" y="566613"/>
            <a:ext cx="2476466" cy="491697"/>
          </a:xfrm>
          <a:prstGeom prst="rect">
            <a:avLst/>
          </a:prstGeom>
        </p:spPr>
      </p:pic>
      <p:pic>
        <p:nvPicPr>
          <p:cNvPr id="12" name="Picture 11">
            <a:extLst>
              <a:ext uri="{FF2B5EF4-FFF2-40B4-BE49-F238E27FC236}">
                <a16:creationId xmlns:a16="http://schemas.microsoft.com/office/drawing/2014/main" id="{66FE3394-C53D-4C64-881A-A6DB664132C7}"/>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Huron Perth Public Health Logo">
            <a:extLst>
              <a:ext uri="{FF2B5EF4-FFF2-40B4-BE49-F238E27FC236}">
                <a16:creationId xmlns:a16="http://schemas.microsoft.com/office/drawing/2014/main" id="{C930273F-FB8F-46A6-5D97-074A4A38F1B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21945" y="5599611"/>
            <a:ext cx="2332152" cy="905562"/>
          </a:xfrm>
          <a:prstGeom prst="rect">
            <a:avLst/>
          </a:prstGeom>
        </p:spPr>
      </p:pic>
      <p:pic>
        <p:nvPicPr>
          <p:cNvPr id="7" name="Audio 6">
            <a:extLst>
              <a:ext uri="{FF2B5EF4-FFF2-40B4-BE49-F238E27FC236}">
                <a16:creationId xmlns:a16="http://schemas.microsoft.com/office/drawing/2014/main" id="{2E206199-EEB2-D411-ED84-9F2F50081B2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pic>
        <p:nvPicPr>
          <p:cNvPr id="1026" name="Picture 1" descr="Let's Get Cookin'! Facilitator Portal&#10;Note: a password is required to access Let's Get Cookin' Program materials.">
            <a:extLst>
              <a:ext uri="{FF2B5EF4-FFF2-40B4-BE49-F238E27FC236}">
                <a16:creationId xmlns:a16="http://schemas.microsoft.com/office/drawing/2014/main" id="{03FD4262-6A8C-F579-ADED-FC2FA257B36B}"/>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820484" y="4371648"/>
            <a:ext cx="5521126" cy="167889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2298452"/>
      </p:ext>
    </p:extLst>
  </p:cSld>
  <p:clrMapOvr>
    <a:masterClrMapping/>
  </p:clrMapOvr>
  <mc:AlternateContent xmlns:mc="http://schemas.openxmlformats.org/markup-compatibility/2006" xmlns:p14="http://schemas.microsoft.com/office/powerpoint/2010/main">
    <mc:Choice Requires="p14">
      <p:transition spd="slow" p14:dur="2000" advTm="57883"/>
    </mc:Choice>
    <mc:Fallback xmlns="">
      <p:transition spd="slow" advTm="57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DDE45EF-44FC-4262-A30E-75F7D2BE4C30}"/>
              </a:ext>
              <a:ext uri="{C183D7F6-B498-43B3-948B-1728B52AA6E4}">
                <adec:decorative xmlns:adec="http://schemas.microsoft.com/office/drawing/2017/decorative" val="1"/>
              </a:ext>
            </a:extLst>
          </p:cNvPr>
          <p:cNvGrpSpPr/>
          <p:nvPr/>
        </p:nvGrpSpPr>
        <p:grpSpPr>
          <a:xfrm>
            <a:off x="-159031" y="0"/>
            <a:ext cx="3535654" cy="6858000"/>
            <a:chOff x="-159031" y="0"/>
            <a:chExt cx="3535654" cy="6858000"/>
          </a:xfrm>
        </p:grpSpPr>
        <p:sp>
          <p:nvSpPr>
            <p:cNvPr id="11" name="Rectangle 10">
              <a:extLst>
                <a:ext uri="{FF2B5EF4-FFF2-40B4-BE49-F238E27FC236}">
                  <a16:creationId xmlns:a16="http://schemas.microsoft.com/office/drawing/2014/main" id="{4D82DA59-A346-4E89-BC53-4AB82D7AF56A}"/>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34BDCF71-F543-4BA2-9514-1519E6FCA8F3}"/>
                </a:ext>
              </a:extLst>
            </p:cNvPr>
            <p:cNvGrpSpPr/>
            <p:nvPr/>
          </p:nvGrpSpPr>
          <p:grpSpPr>
            <a:xfrm>
              <a:off x="-150347" y="375101"/>
              <a:ext cx="3526970" cy="1832917"/>
              <a:chOff x="-150347" y="375101"/>
              <a:chExt cx="3526970" cy="1832917"/>
            </a:xfrm>
          </p:grpSpPr>
          <p:sp>
            <p:nvSpPr>
              <p:cNvPr id="14" name="Rectangle 3" descr="Slide Title: Before You Begin">
                <a:extLst>
                  <a:ext uri="{FF2B5EF4-FFF2-40B4-BE49-F238E27FC236}">
                    <a16:creationId xmlns:a16="http://schemas.microsoft.com/office/drawing/2014/main" id="{AB5C3E65-437C-4B6A-BDCB-8CDDCB11C180}"/>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Before you Begin </a:t>
                </a:r>
                <a:endParaRPr lang="en-US" altLang="en-US" b="1">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CFEBD591-8BCC-43DB-8321-04805EE8380A}"/>
                  </a:ext>
                  <a:ext uri="{C183D7F6-B498-43B3-948B-1728B52AA6E4}">
                    <adec:decorative xmlns:adec="http://schemas.microsoft.com/office/drawing/2017/decorative" val="1"/>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grpSp>
      </p:grpSp>
      <p:sp>
        <p:nvSpPr>
          <p:cNvPr id="15" name="Content Placeholder 14" descr="Program costs:​&#10;Equipment cost: ~ $500. ​&#10;Groceries: $30-$50 /session. ​&#10;7 sessions: at least $210.​&#10;List for staple ingredients to facilitate the program is available on the portal and should be purchased prior to starting the program: ~$70.​&#10;&#10;*Calculated cost based on 2 cooking stations. ">
            <a:extLst>
              <a:ext uri="{FF2B5EF4-FFF2-40B4-BE49-F238E27FC236}">
                <a16:creationId xmlns:a16="http://schemas.microsoft.com/office/drawing/2014/main" id="{0B37326F-6171-4F6F-AF80-37C658EDCBAC}"/>
              </a:ext>
            </a:extLst>
          </p:cNvPr>
          <p:cNvSpPr>
            <a:spLocks noGrp="1"/>
          </p:cNvSpPr>
          <p:nvPr>
            <p:ph idx="1"/>
          </p:nvPr>
        </p:nvSpPr>
        <p:spPr>
          <a:xfrm>
            <a:off x="3674739" y="343462"/>
            <a:ext cx="7954966" cy="6357596"/>
          </a:xfrm>
        </p:spPr>
        <p:txBody>
          <a:bodyPr vert="horz" lIns="45720" tIns="45720" rIns="45720" bIns="45720" rtlCol="0" anchor="t">
            <a:normAutofit/>
          </a:bodyPr>
          <a:lstStyle/>
          <a:p>
            <a:pPr marL="57150" indent="0" algn="ctr">
              <a:lnSpc>
                <a:spcPct val="150000"/>
              </a:lnSpc>
              <a:spcBef>
                <a:spcPts val="0"/>
              </a:spcBef>
              <a:spcAft>
                <a:spcPts val="800"/>
              </a:spcAft>
              <a:buClr>
                <a:srgbClr val="E41617"/>
              </a:buClr>
              <a:buNone/>
              <a:tabLst>
                <a:tab pos="396875" algn="l"/>
              </a:tabLst>
            </a:pPr>
            <a:r>
              <a:rPr lang="en-CA" sz="3200" b="1" dirty="0">
                <a:solidFill>
                  <a:srgbClr val="E41617"/>
                </a:solidFill>
                <a:latin typeface="Arial"/>
                <a:cs typeface="Arial"/>
              </a:rPr>
              <a:t>Program costs:</a:t>
            </a:r>
            <a:endParaRPr lang="en-CA" sz="3200" b="1" dirty="0">
              <a:solidFill>
                <a:srgbClr val="E41617"/>
              </a:solidFill>
              <a:latin typeface="Arial" panose="020B0604020202020204" pitchFamily="34" charset="0"/>
            </a:endParaRPr>
          </a:p>
          <a:p>
            <a:pPr marL="339725" marR="0" indent="-282575">
              <a:lnSpc>
                <a:spcPct val="150000"/>
              </a:lnSpc>
              <a:spcBef>
                <a:spcPts val="0"/>
              </a:spcBef>
              <a:spcAft>
                <a:spcPts val="800"/>
              </a:spcAft>
              <a:buClr>
                <a:srgbClr val="E41617"/>
              </a:buClr>
              <a:buFont typeface="Arial" panose="020B0604020202020204" pitchFamily="34" charset="0"/>
              <a:buChar char="•"/>
              <a:tabLst>
                <a:tab pos="396875" algn="l"/>
              </a:tabLst>
            </a:pPr>
            <a:r>
              <a:rPr lang="en-CA" sz="2600" dirty="0">
                <a:latin typeface="Arial"/>
                <a:ea typeface="Calibri"/>
                <a:cs typeface="Arial"/>
              </a:rPr>
              <a:t>Equipment cost: ~ $500. </a:t>
            </a:r>
            <a:endParaRPr lang="en-CA" dirty="0"/>
          </a:p>
          <a:p>
            <a:pPr marL="339725" indent="-282575">
              <a:lnSpc>
                <a:spcPct val="150000"/>
              </a:lnSpc>
              <a:spcBef>
                <a:spcPts val="0"/>
              </a:spcBef>
              <a:spcAft>
                <a:spcPts val="800"/>
              </a:spcAft>
              <a:buClr>
                <a:srgbClr val="E41617"/>
              </a:buClr>
              <a:tabLst>
                <a:tab pos="396875" algn="l"/>
              </a:tabLst>
            </a:pPr>
            <a:r>
              <a:rPr lang="en-CA" sz="2600" dirty="0">
                <a:latin typeface="Arial"/>
                <a:ea typeface="Calibri"/>
                <a:cs typeface="Arial"/>
              </a:rPr>
              <a:t>Groceries: $30-$50 /session. </a:t>
            </a:r>
            <a:endParaRPr lang="en-CA" sz="2600" dirty="0">
              <a:latin typeface="Arial" panose="020B0604020202020204" pitchFamily="34" charset="0"/>
              <a:ea typeface="Calibri"/>
              <a:cs typeface="Arial" panose="020B0604020202020204" pitchFamily="34" charset="0"/>
            </a:endParaRPr>
          </a:p>
          <a:p>
            <a:pPr marL="339725" indent="-282575">
              <a:lnSpc>
                <a:spcPct val="150000"/>
              </a:lnSpc>
              <a:spcBef>
                <a:spcPts val="0"/>
              </a:spcBef>
              <a:spcAft>
                <a:spcPts val="800"/>
              </a:spcAft>
              <a:buClr>
                <a:srgbClr val="E41617"/>
              </a:buClr>
              <a:tabLst>
                <a:tab pos="396875" algn="l"/>
              </a:tabLst>
            </a:pPr>
            <a:r>
              <a:rPr lang="en-CA" sz="2600" dirty="0">
                <a:latin typeface="Arial"/>
                <a:ea typeface="Calibri"/>
                <a:cs typeface="Arial"/>
              </a:rPr>
              <a:t>7 sessions: at least $210.</a:t>
            </a:r>
            <a:endParaRPr lang="en-US" sz="2600" dirty="0">
              <a:latin typeface="Arial"/>
              <a:ea typeface="Calibri"/>
              <a:cs typeface="Arial"/>
            </a:endParaRPr>
          </a:p>
          <a:p>
            <a:pPr marL="339725" marR="0" indent="-282575">
              <a:lnSpc>
                <a:spcPct val="150000"/>
              </a:lnSpc>
              <a:spcBef>
                <a:spcPts val="0"/>
              </a:spcBef>
              <a:spcAft>
                <a:spcPts val="800"/>
              </a:spcAft>
              <a:buClr>
                <a:srgbClr val="E41617"/>
              </a:buClr>
              <a:buFont typeface="Arial" panose="020B0604020202020204" pitchFamily="34" charset="0"/>
              <a:buChar char="•"/>
            </a:pPr>
            <a:r>
              <a:rPr lang="en-CA" sz="2600" dirty="0">
                <a:latin typeface="Arial"/>
                <a:ea typeface="Calibri"/>
                <a:cs typeface="Arial"/>
              </a:rPr>
              <a:t>List for staple ingredients to facilitate the program is available on the portal and should be purchased prior to starting the program: ~$70.</a:t>
            </a:r>
            <a:endParaRPr lang="en-CA" sz="2000" dirty="0">
              <a:solidFill>
                <a:srgbClr val="FF0000"/>
              </a:solidFill>
              <a:latin typeface="Arial"/>
              <a:ea typeface="Calibri"/>
              <a:cs typeface="Arial"/>
            </a:endParaRPr>
          </a:p>
          <a:p>
            <a:pPr marL="0" indent="0">
              <a:spcBef>
                <a:spcPts val="3600"/>
              </a:spcBef>
              <a:buNone/>
            </a:pPr>
            <a:r>
              <a:rPr lang="en-CA" sz="2600" dirty="0">
                <a:solidFill>
                  <a:srgbClr val="E41617"/>
                </a:solidFill>
                <a:latin typeface="Arial"/>
                <a:ea typeface="Calibri"/>
                <a:cs typeface="Arial"/>
              </a:rPr>
              <a:t>* </a:t>
            </a:r>
            <a:r>
              <a:rPr lang="en-CA" sz="2600" dirty="0">
                <a:latin typeface="Arial"/>
                <a:ea typeface="Calibri"/>
                <a:cs typeface="Arial"/>
              </a:rPr>
              <a:t>Calculated cost based on 2 cooking stations. </a:t>
            </a:r>
            <a:endParaRPr lang="en-US" sz="2600" dirty="0">
              <a:latin typeface="Arial"/>
              <a:ea typeface="Calibri"/>
              <a:cs typeface="Arial"/>
            </a:endParaRPr>
          </a:p>
        </p:txBody>
      </p:sp>
      <p:pic>
        <p:nvPicPr>
          <p:cNvPr id="10" name="Picture 9">
            <a:extLst>
              <a:ext uri="{FF2B5EF4-FFF2-40B4-BE49-F238E27FC236}">
                <a16:creationId xmlns:a16="http://schemas.microsoft.com/office/drawing/2014/main" id="{C3CCC8A6-89ED-4033-8352-00B2821C9F72}"/>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7589775D-4B11-8235-AC2B-5C2D29E51202}"/>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1945" y="5599611"/>
            <a:ext cx="2332152" cy="905562"/>
          </a:xfrm>
          <a:prstGeom prst="rect">
            <a:avLst/>
          </a:prstGeom>
        </p:spPr>
      </p:pic>
      <p:pic>
        <p:nvPicPr>
          <p:cNvPr id="9" name="Audio 8">
            <a:extLst>
              <a:ext uri="{FF2B5EF4-FFF2-40B4-BE49-F238E27FC236}">
                <a16:creationId xmlns:a16="http://schemas.microsoft.com/office/drawing/2014/main" id="{1CB43995-2D39-6D8E-9627-DEF65E72B106}"/>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276891490"/>
      </p:ext>
    </p:extLst>
  </p:cSld>
  <p:clrMapOvr>
    <a:masterClrMapping/>
  </p:clrMapOvr>
  <mc:AlternateContent xmlns:mc="http://schemas.openxmlformats.org/markup-compatibility/2006" xmlns:p14="http://schemas.microsoft.com/office/powerpoint/2010/main">
    <mc:Choice Requires="p14">
      <p:transition spd="slow" p14:dur="2000" advTm="118111"/>
    </mc:Choice>
    <mc:Fallback xmlns="">
      <p:transition spd="slow" advTm="118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4C38A7E-53D5-4CB1-8AE4-2BDFC2D65868}"/>
              </a:ext>
              <a:ext uri="{C183D7F6-B498-43B3-948B-1728B52AA6E4}">
                <adec:decorative xmlns:adec="http://schemas.microsoft.com/office/drawing/2017/decorative" val="1"/>
              </a:ext>
            </a:extLst>
          </p:cNvPr>
          <p:cNvGrpSpPr/>
          <p:nvPr/>
        </p:nvGrpSpPr>
        <p:grpSpPr>
          <a:xfrm>
            <a:off x="-159031" y="0"/>
            <a:ext cx="3535654" cy="6858000"/>
            <a:chOff x="-159031" y="0"/>
            <a:chExt cx="3535654" cy="6858000"/>
          </a:xfrm>
        </p:grpSpPr>
        <p:sp>
          <p:nvSpPr>
            <p:cNvPr id="11" name="Rectangle 10">
              <a:extLst>
                <a:ext uri="{FF2B5EF4-FFF2-40B4-BE49-F238E27FC236}">
                  <a16:creationId xmlns:a16="http://schemas.microsoft.com/office/drawing/2014/main" id="{537FFFB5-179A-4EDE-B690-2E50B6410CF2}"/>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9A44131A-F0F9-421E-8C87-819F1EAA7852}"/>
                </a:ext>
              </a:extLst>
            </p:cNvPr>
            <p:cNvGrpSpPr/>
            <p:nvPr/>
          </p:nvGrpSpPr>
          <p:grpSpPr>
            <a:xfrm>
              <a:off x="-150347" y="375101"/>
              <a:ext cx="3526970" cy="1832917"/>
              <a:chOff x="-150347" y="375101"/>
              <a:chExt cx="3526970" cy="1832917"/>
            </a:xfrm>
          </p:grpSpPr>
          <p:sp>
            <p:nvSpPr>
              <p:cNvPr id="14" name="Rectangle 3" descr="Slide Title: Before You Begin">
                <a:extLst>
                  <a:ext uri="{FF2B5EF4-FFF2-40B4-BE49-F238E27FC236}">
                    <a16:creationId xmlns:a16="http://schemas.microsoft.com/office/drawing/2014/main" id="{33E74596-0926-4F20-8C81-5BF52CCF1B3D}"/>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Before you Begin</a:t>
                </a:r>
                <a:endParaRPr lang="en-US" altLang="en-US" b="1">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BBA27BE4-49A0-43E1-9DD1-0C35729CF85D}"/>
                  </a:ext>
                  <a:ext uri="{C183D7F6-B498-43B3-948B-1728B52AA6E4}">
                    <adec:decorative xmlns:adec="http://schemas.microsoft.com/office/drawing/2017/decorative" val="1"/>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grpSp>
      </p:grpSp>
      <p:sp>
        <p:nvSpPr>
          <p:cNvPr id="15" name="Rectangle 14" descr="Potential funding sources:​&#10;Parent council​&#10;Local businesses​&#10;Charitable organizations​&#10;Grants">
            <a:extLst>
              <a:ext uri="{FF2B5EF4-FFF2-40B4-BE49-F238E27FC236}">
                <a16:creationId xmlns:a16="http://schemas.microsoft.com/office/drawing/2014/main" id="{90E991B1-75D6-496E-9F59-EEA9892F0215}"/>
              </a:ext>
            </a:extLst>
          </p:cNvPr>
          <p:cNvSpPr/>
          <p:nvPr/>
        </p:nvSpPr>
        <p:spPr>
          <a:xfrm>
            <a:off x="3763792" y="530398"/>
            <a:ext cx="7868682" cy="4093428"/>
          </a:xfrm>
          <a:prstGeom prst="rect">
            <a:avLst/>
          </a:prstGeom>
        </p:spPr>
        <p:txBody>
          <a:bodyPr wrap="square" lIns="91440" tIns="45720" rIns="91440" bIns="45720" anchor="t">
            <a:spAutoFit/>
          </a:bodyPr>
          <a:lstStyle/>
          <a:p>
            <a:pPr algn="ctr">
              <a:spcAft>
                <a:spcPts val="4800"/>
              </a:spcAft>
            </a:pPr>
            <a:r>
              <a:rPr lang="en-CA" altLang="en-US" sz="3200" b="1">
                <a:solidFill>
                  <a:srgbClr val="E41617"/>
                </a:solidFill>
                <a:latin typeface="Arial" panose="020B0604020202020204" pitchFamily="34" charset="0"/>
              </a:rPr>
              <a:t>Potential funding sources:</a:t>
            </a:r>
            <a:endParaRPr lang="en-US">
              <a:cs typeface="Calibri" panose="020F0502020204030204"/>
            </a:endParaRPr>
          </a:p>
          <a:p>
            <a:pPr marL="344170" indent="-344170">
              <a:spcAft>
                <a:spcPts val="2400"/>
              </a:spcAft>
              <a:buClr>
                <a:srgbClr val="E41617"/>
              </a:buClr>
              <a:buFont typeface="Arial" panose="020B0604020202020204" pitchFamily="34" charset="0"/>
              <a:buChar char="•"/>
            </a:pPr>
            <a:r>
              <a:rPr lang="en-CA" altLang="en-US" sz="3200">
                <a:latin typeface="Arial" panose="020B0604020202020204" pitchFamily="34" charset="0"/>
              </a:rPr>
              <a:t>Parent council</a:t>
            </a:r>
            <a:endParaRPr lang="en-CA" altLang="en-US" sz="3200">
              <a:latin typeface="Arial" panose="020B0604020202020204" pitchFamily="34" charset="0"/>
              <a:cs typeface="Arial" panose="020B0604020202020204" pitchFamily="34" charset="0"/>
            </a:endParaRPr>
          </a:p>
          <a:p>
            <a:pPr marL="344170" indent="-344170">
              <a:spcAft>
                <a:spcPts val="2400"/>
              </a:spcAft>
              <a:buClr>
                <a:srgbClr val="E41617"/>
              </a:buClr>
              <a:buFont typeface="Arial" panose="020B0604020202020204" pitchFamily="34" charset="0"/>
              <a:buChar char="•"/>
            </a:pPr>
            <a:r>
              <a:rPr lang="en-CA" altLang="en-US" sz="3200">
                <a:latin typeface="Arial" panose="020B0604020202020204" pitchFamily="34" charset="0"/>
              </a:rPr>
              <a:t>Local businesses</a:t>
            </a:r>
            <a:endParaRPr lang="en-CA" altLang="en-US" sz="3200">
              <a:latin typeface="Arial" panose="020B0604020202020204" pitchFamily="34" charset="0"/>
              <a:cs typeface="Arial" panose="020B0604020202020204" pitchFamily="34" charset="0"/>
            </a:endParaRPr>
          </a:p>
          <a:p>
            <a:pPr marL="344170" indent="-344170">
              <a:spcAft>
                <a:spcPts val="2400"/>
              </a:spcAft>
              <a:buClr>
                <a:srgbClr val="E41617"/>
              </a:buClr>
              <a:buFont typeface="Arial" panose="020B0604020202020204" pitchFamily="34" charset="0"/>
              <a:buChar char="•"/>
            </a:pPr>
            <a:r>
              <a:rPr lang="en-CA" altLang="en-US" sz="3200">
                <a:latin typeface="Arial" panose="020B0604020202020204" pitchFamily="34" charset="0"/>
              </a:rPr>
              <a:t>Charitable organizations</a:t>
            </a:r>
            <a:endParaRPr lang="en-CA" altLang="en-US" sz="3200">
              <a:latin typeface="Arial" panose="020B0604020202020204" pitchFamily="34" charset="0"/>
              <a:cs typeface="Arial" panose="020B0604020202020204" pitchFamily="34" charset="0"/>
            </a:endParaRPr>
          </a:p>
          <a:p>
            <a:pPr marL="344170" indent="-344170">
              <a:spcAft>
                <a:spcPts val="2400"/>
              </a:spcAft>
              <a:buClr>
                <a:srgbClr val="FF0000"/>
              </a:buClr>
              <a:buFont typeface="Arial" panose="020B0604020202020204" pitchFamily="34" charset="0"/>
              <a:buChar char="•"/>
            </a:pPr>
            <a:r>
              <a:rPr lang="en-CA" altLang="en-US" sz="3200">
                <a:latin typeface="Arial" panose="020B0604020202020204" pitchFamily="34" charset="0"/>
              </a:rPr>
              <a:t>Grants</a:t>
            </a:r>
            <a:endParaRPr lang="en-CA" altLang="en-US" sz="320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469FF2A7-03F4-4FEC-BE02-B833B1CB6E92}"/>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08065ADA-868E-82A0-4328-72717C0835FE}"/>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1945" y="5599611"/>
            <a:ext cx="2332152" cy="905562"/>
          </a:xfrm>
          <a:prstGeom prst="rect">
            <a:avLst/>
          </a:prstGeom>
        </p:spPr>
      </p:pic>
      <p:pic>
        <p:nvPicPr>
          <p:cNvPr id="4" name="Picture 3" descr="image: A hand holding a light bulb and a coin">
            <a:extLst>
              <a:ext uri="{FF2B5EF4-FFF2-40B4-BE49-F238E27FC236}">
                <a16:creationId xmlns:a16="http://schemas.microsoft.com/office/drawing/2014/main" id="{5428B0AA-A3DD-9990-36A0-24B48153C70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65332" y="3234612"/>
            <a:ext cx="5068359" cy="3623388"/>
          </a:xfrm>
          <a:prstGeom prst="rect">
            <a:avLst/>
          </a:prstGeom>
        </p:spPr>
      </p:pic>
      <p:pic>
        <p:nvPicPr>
          <p:cNvPr id="12" name="Audio 11">
            <a:extLst>
              <a:ext uri="{FF2B5EF4-FFF2-40B4-BE49-F238E27FC236}">
                <a16:creationId xmlns:a16="http://schemas.microsoft.com/office/drawing/2014/main" id="{17AA5725-E5B9-4F60-3AB7-FC5C382186B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547611376"/>
      </p:ext>
    </p:extLst>
  </p:cSld>
  <p:clrMapOvr>
    <a:masterClrMapping/>
  </p:clrMapOvr>
  <mc:AlternateContent xmlns:mc="http://schemas.openxmlformats.org/markup-compatibility/2006" xmlns:p14="http://schemas.microsoft.com/office/powerpoint/2010/main">
    <mc:Choice Requires="p14">
      <p:transition spd="slow" p14:dur="2000" advTm="34308"/>
    </mc:Choice>
    <mc:Fallback xmlns="">
      <p:transition spd="slow" advTm="34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399E05FB2195E4B93D22BA44143FC0B" ma:contentTypeVersion="14" ma:contentTypeDescription="Create a new document." ma:contentTypeScope="" ma:versionID="4fb6352d0f31cb2e5617c060154ec4c8">
  <xsd:schema xmlns:xsd="http://www.w3.org/2001/XMLSchema" xmlns:xs="http://www.w3.org/2001/XMLSchema" xmlns:p="http://schemas.microsoft.com/office/2006/metadata/properties" xmlns:ns2="07c04e76-8eac-4937-ae4b-e53e6d44c3f3" xmlns:ns3="9b51ae74-5e0f-405b-86a4-36a9d475aabd" targetNamespace="http://schemas.microsoft.com/office/2006/metadata/properties" ma:root="true" ma:fieldsID="6e0be571a15cdd790709650f696f38f2" ns2:_="" ns3:_="">
    <xsd:import namespace="07c04e76-8eac-4937-ae4b-e53e6d44c3f3"/>
    <xsd:import namespace="9b51ae74-5e0f-405b-86a4-36a9d475aab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c04e76-8eac-4937-ae4b-e53e6d44c3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1f1f1ebd-6b8e-45b7-b6e5-6e0f5cad751c"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b51ae74-5e0f-405b-86a4-36a9d475aab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d383980-1a2b-440e-9eb6-c7c492486843}" ma:internalName="TaxCatchAll" ma:showField="CatchAllData" ma:web="9b51ae74-5e0f-405b-86a4-36a9d475aab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b51ae74-5e0f-405b-86a4-36a9d475aabd" xsi:nil="true"/>
    <lcf76f155ced4ddcb4097134ff3c332f xmlns="07c04e76-8eac-4937-ae4b-e53e6d44c3f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6F41466-8BE8-427F-BB4F-21CD719AAC43}">
  <ds:schemaRefs>
    <ds:schemaRef ds:uri="07c04e76-8eac-4937-ae4b-e53e6d44c3f3"/>
    <ds:schemaRef ds:uri="9b51ae74-5e0f-405b-86a4-36a9d475aab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AB6E0AC-2D3B-4210-B4FF-C2475C4FCC46}">
  <ds:schemaRefs>
    <ds:schemaRef ds:uri="http://schemas.microsoft.com/sharepoint/v3/contenttype/forms"/>
  </ds:schemaRefs>
</ds:datastoreItem>
</file>

<file path=customXml/itemProps3.xml><?xml version="1.0" encoding="utf-8"?>
<ds:datastoreItem xmlns:ds="http://schemas.openxmlformats.org/officeDocument/2006/customXml" ds:itemID="{E24DF6E1-6347-40C9-968E-F0FB659B5105}">
  <ds:schemaRefs>
    <ds:schemaRef ds:uri="http://purl.org/dc/dcmitype/"/>
    <ds:schemaRef ds:uri="http://schemas.microsoft.com/office/2006/documentManagement/types"/>
    <ds:schemaRef ds:uri="9b51ae74-5e0f-405b-86a4-36a9d475aabd"/>
    <ds:schemaRef ds:uri="http://schemas.microsoft.com/office/2006/metadata/properties"/>
    <ds:schemaRef ds:uri="http://www.w3.org/XML/1998/namespace"/>
    <ds:schemaRef ds:uri="http://purl.org/dc/elements/1.1/"/>
    <ds:schemaRef ds:uri="07c04e76-8eac-4937-ae4b-e53e6d44c3f3"/>
    <ds:schemaRef ds:uri="http://schemas.microsoft.com/office/infopath/2007/PartnerControls"/>
    <ds:schemaRef ds:uri="http://schemas.openxmlformats.org/package/2006/metadata/core-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124</TotalTime>
  <Words>9135</Words>
  <Application>Microsoft Office PowerPoint</Application>
  <PresentationFormat>Widescreen</PresentationFormat>
  <Paragraphs>520</Paragraphs>
  <Slides>42</Slides>
  <Notes>42</Notes>
  <HiddenSlides>0</HiddenSlides>
  <MMClips>39</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42</vt:i4>
      </vt:variant>
    </vt:vector>
  </HeadingPairs>
  <TitlesOfParts>
    <vt:vector size="54" baseType="lpstr">
      <vt:lpstr>Aptos</vt:lpstr>
      <vt:lpstr>Arial</vt:lpstr>
      <vt:lpstr>Arial,Sans-Serif</vt:lpstr>
      <vt:lpstr>Calibri</vt:lpstr>
      <vt:lpstr>Calibri Light</vt:lpstr>
      <vt:lpstr>Franklin Gothic Book</vt:lpstr>
      <vt:lpstr>Lobster 1.4</vt:lpstr>
      <vt:lpstr>Lucida Grande</vt:lpstr>
      <vt:lpstr>Tw Cen MT (Body)</vt:lpstr>
      <vt:lpstr>Wingdings</vt:lpstr>
      <vt:lpstr>Wingdings,Sans-Serif</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Proper Handwashing Technique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Knife Safety  </vt:lpstr>
      <vt:lpstr> Knife Safety </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Congratulations!  You have completed the    online training module!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Menna Abdou</dc:creator>
  <cp:lastModifiedBy>Katherine Horst</cp:lastModifiedBy>
  <cp:revision>34</cp:revision>
  <dcterms:created xsi:type="dcterms:W3CDTF">2019-11-13T19:40:55Z</dcterms:created>
  <dcterms:modified xsi:type="dcterms:W3CDTF">2025-01-27T15:56:37Z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0x0101003399E05FB2195E4B93D22BA44143FC0B</vt:lpwstr>
  </property>
  <property fmtid="{D5CDD505-2E9C-101B-9397-08002B2CF9AE}" pid="3" name="MediaServiceImageTags">
    <vt:lpwstr/>
  </property>
</Properties>
</file>